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284" r:id="rId5"/>
    <p:sldId id="338" r:id="rId6"/>
    <p:sldId id="315" r:id="rId7"/>
    <p:sldId id="303" r:id="rId8"/>
    <p:sldId id="308" r:id="rId9"/>
    <p:sldId id="318" r:id="rId10"/>
    <p:sldId id="316" r:id="rId11"/>
    <p:sldId id="339" r:id="rId12"/>
    <p:sldId id="340" r:id="rId13"/>
    <p:sldId id="341" r:id="rId14"/>
    <p:sldId id="260" r:id="rId15"/>
    <p:sldId id="263" r:id="rId16"/>
    <p:sldId id="302" r:id="rId17"/>
    <p:sldId id="304" r:id="rId18"/>
    <p:sldId id="329" r:id="rId19"/>
    <p:sldId id="305" r:id="rId20"/>
    <p:sldId id="306" r:id="rId21"/>
    <p:sldId id="325" r:id="rId22"/>
    <p:sldId id="307" r:id="rId23"/>
    <p:sldId id="326" r:id="rId24"/>
    <p:sldId id="310" r:id="rId25"/>
    <p:sldId id="309" r:id="rId26"/>
    <p:sldId id="275" r:id="rId27"/>
    <p:sldId id="313" r:id="rId28"/>
    <p:sldId id="319" r:id="rId29"/>
    <p:sldId id="343" r:id="rId30"/>
    <p:sldId id="358" r:id="rId31"/>
    <p:sldId id="359" r:id="rId32"/>
    <p:sldId id="342" r:id="rId33"/>
    <p:sldId id="360" r:id="rId34"/>
    <p:sldId id="350" r:id="rId35"/>
    <p:sldId id="351" r:id="rId36"/>
    <p:sldId id="352" r:id="rId37"/>
    <p:sldId id="353" r:id="rId38"/>
    <p:sldId id="354" r:id="rId39"/>
    <p:sldId id="355" r:id="rId40"/>
    <p:sldId id="356" r:id="rId41"/>
    <p:sldId id="357" r:id="rId42"/>
    <p:sldId id="317" r:id="rId43"/>
    <p:sldId id="264" r:id="rId44"/>
    <p:sldId id="349" r:id="rId45"/>
    <p:sldId id="336" r:id="rId46"/>
    <p:sldId id="320" r:id="rId47"/>
    <p:sldId id="296" r:id="rId48"/>
    <p:sldId id="258" r:id="rId49"/>
    <p:sldId id="33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1348" autoAdjust="0"/>
  </p:normalViewPr>
  <p:slideViewPr>
    <p:cSldViewPr>
      <p:cViewPr varScale="1">
        <p:scale>
          <a:sx n="102" d="100"/>
          <a:sy n="102" d="100"/>
        </p:scale>
        <p:origin x="712" y="19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p:scale>
          <a:sx n="94" d="100"/>
          <a:sy n="94" d="100"/>
        </p:scale>
        <p:origin x="-337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https://projectdevinetrust-my.sharepoint.com/personal/chris_pdvet_org_nz/Documents/Documents/PROJECT%20DE-VINE/MU-D4%20LIGAR%20-%20WAINUI/PD4%20Spreadsheets%20in%20use/PD4-Ligar%20Landowner%20Information%20+%20Phase%20reports%20DOCCF%20final%20report%20202004"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rojectdevinetrust-my.sharepoint.com/personal/chris_pdvet_org_nz/Documents/Documents/PROJECT%20DE-VINE/MU-D4%20LIGAR%20-%20WAINUI/PD4%20Spreadsheets%20in%20use/PD4-Ligar%20Landowner%20Information%20+%20Phase%20reports%20DOCCF%20final%20report%20202004"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projectdevinetrust-my.sharepoint.com/personal/chris_pdvet_org_nz/Documents/Documents/PROJECT%20DE-VINE/MU-D4%20LIGAR%20-%20WAINUI/PD4%20Spreadsheets%20in%20use/PD4-Ligar%20Landowner%20Information%20+%20Phase%20reports%20DOCCF%20final%20report%20202004"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projectdevinetrust-my.sharepoint.com/personal/chris_pdvet_org_nz/Documents/Documents/PROJECT%20DE-VINE/MU-D4%20LIGAR%20-%20WAINUI/PD4%20Spreadsheets%20in%20use/PD4-Ligar%20Phase%20reporting%20to%20update%2020200407C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https://projectdevinetrust-my.sharepoint.com/personal/chris_pdvet_org_nz/Documents/Documents/PROJECT%20DE-VINE/MU-D1%20Clifton/RRW1%20Spreadsheets%20in%20use/PDVET%20MU-D1%20Survey%20group%20Plants%20&amp;%20Seedlings%20updated%20TO%20USE%20to%2020210630%20-LT.x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NZ"/>
              <a:t>BPV</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5528135947636"/>
          <c:y val="8.1747637359289832E-2"/>
          <c:w val="0.73699949657022623"/>
          <c:h val="0.83382185495566941"/>
        </c:manualLayout>
      </c:layout>
      <c:barChart>
        <c:barDir val="col"/>
        <c:grouping val="clustered"/>
        <c:varyColors val="0"/>
        <c:ser>
          <c:idx val="0"/>
          <c:order val="0"/>
          <c:tx>
            <c:v>Pre-Control Work</c:v>
          </c:tx>
          <c:spPr>
            <a:solidFill>
              <a:schemeClr val="accent1"/>
            </a:solidFill>
            <a:ln w="19050">
              <a:solidFill>
                <a:schemeClr val="lt1"/>
              </a:solidFill>
            </a:ln>
            <a:effectLst/>
          </c:spPr>
          <c:invertIfNegative val="0"/>
          <c:cat>
            <c:strRef>
              <c:f>'[PD4-Ligar Landowner Information + Phase reports DOCCF final report 2020042.xlsx]Summary Start+Finish'!$A$3:$A$6</c:f>
              <c:strCache>
                <c:ptCount val="4"/>
                <c:pt idx="0">
                  <c:v>Phase 1</c:v>
                </c:pt>
                <c:pt idx="1">
                  <c:v>Phase 2</c:v>
                </c:pt>
                <c:pt idx="2">
                  <c:v>Phase 3</c:v>
                </c:pt>
                <c:pt idx="3">
                  <c:v>Phase 4</c:v>
                </c:pt>
              </c:strCache>
            </c:strRef>
          </c:cat>
          <c:val>
            <c:numRef>
              <c:f>'[PD4-Ligar Landowner Information + Phase reports DOCCF final report 2020042.xlsx]Summary Start+Finish'!$C$3:$C$6</c:f>
              <c:numCache>
                <c:formatCode>0.00</c:formatCode>
                <c:ptCount val="4"/>
                <c:pt idx="0">
                  <c:v>115.84811893637307</c:v>
                </c:pt>
                <c:pt idx="1">
                  <c:v>46.763392898523584</c:v>
                </c:pt>
                <c:pt idx="2">
                  <c:v>5.18438761269495</c:v>
                </c:pt>
                <c:pt idx="3">
                  <c:v>0</c:v>
                </c:pt>
              </c:numCache>
            </c:numRef>
          </c:val>
          <c:extLst>
            <c:ext xmlns:c16="http://schemas.microsoft.com/office/drawing/2014/chart" uri="{C3380CC4-5D6E-409C-BE32-E72D297353CC}">
              <c16:uniqueId val="{00000000-EB5D-453A-A935-8FEF1FC1A03B}"/>
            </c:ext>
          </c:extLst>
        </c:ser>
        <c:ser>
          <c:idx val="1"/>
          <c:order val="1"/>
          <c:tx>
            <c:v>Post-Control Work</c:v>
          </c:tx>
          <c:spPr>
            <a:solidFill>
              <a:schemeClr val="accent2"/>
            </a:solidFill>
            <a:ln w="19050">
              <a:solidFill>
                <a:schemeClr val="lt1"/>
              </a:solidFill>
            </a:ln>
            <a:effectLst/>
          </c:spPr>
          <c:invertIfNegative val="0"/>
          <c:val>
            <c:numRef>
              <c:f>'[PD4-Ligar Landowner Information + Phase reports DOCCF final report 2020042.xlsx]Summary Start+Finish'!$C$18:$C$21</c:f>
              <c:numCache>
                <c:formatCode>0.00</c:formatCode>
                <c:ptCount val="4"/>
                <c:pt idx="0">
                  <c:v>63.100008313043986</c:v>
                </c:pt>
                <c:pt idx="1">
                  <c:v>56.707358198720293</c:v>
                </c:pt>
                <c:pt idx="2">
                  <c:v>26.959090643056545</c:v>
                </c:pt>
                <c:pt idx="3">
                  <c:v>0</c:v>
                </c:pt>
              </c:numCache>
            </c:numRef>
          </c:val>
          <c:extLst>
            <c:ext xmlns:c16="http://schemas.microsoft.com/office/drawing/2014/chart" uri="{C3380CC4-5D6E-409C-BE32-E72D297353CC}">
              <c16:uniqueId val="{00000001-EB5D-453A-A935-8FEF1FC1A03B}"/>
            </c:ext>
          </c:extLst>
        </c:ser>
        <c:dLbls>
          <c:showLegendKey val="0"/>
          <c:showVal val="0"/>
          <c:showCatName val="0"/>
          <c:showSerName val="0"/>
          <c:showPercent val="0"/>
          <c:showBubbleSize val="0"/>
        </c:dLbls>
        <c:gapWidth val="100"/>
        <c:axId val="706937600"/>
        <c:axId val="706931696"/>
      </c:barChart>
      <c:catAx>
        <c:axId val="7069376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06931696"/>
        <c:crosses val="autoZero"/>
        <c:auto val="1"/>
        <c:lblAlgn val="ctr"/>
        <c:lblOffset val="100"/>
        <c:noMultiLvlLbl val="0"/>
      </c:catAx>
      <c:valAx>
        <c:axId val="706931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NZ"/>
                  <a:t>Hectares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937600"/>
        <c:crosses val="autoZero"/>
        <c:crossBetween val="between"/>
      </c:valAx>
      <c:spPr>
        <a:noFill/>
        <a:ln>
          <a:noFill/>
        </a:ln>
        <a:effectLst/>
      </c:spPr>
    </c:plotArea>
    <c:legend>
      <c:legendPos val="r"/>
      <c:layout>
        <c:manualLayout>
          <c:xMode val="edge"/>
          <c:yMode val="edge"/>
          <c:x val="0.38519448813418561"/>
          <c:y val="0.10947229311191148"/>
          <c:w val="0.29991737215855868"/>
          <c:h val="0.11379080478506068"/>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a:t>OMB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264632949182744"/>
          <c:y val="0.11036366911935024"/>
          <c:w val="0.73397727344259223"/>
          <c:h val="0.80892887812969272"/>
        </c:manualLayout>
      </c:layout>
      <c:barChart>
        <c:barDir val="col"/>
        <c:grouping val="clustered"/>
        <c:varyColors val="0"/>
        <c:ser>
          <c:idx val="0"/>
          <c:order val="0"/>
          <c:tx>
            <c:v>Pre-Control Work</c:v>
          </c:tx>
          <c:spPr>
            <a:solidFill>
              <a:schemeClr val="accent1"/>
            </a:solidFill>
            <a:ln w="19050">
              <a:solidFill>
                <a:schemeClr val="lt1"/>
              </a:solidFill>
            </a:ln>
            <a:effectLst/>
          </c:spPr>
          <c:invertIfNegative val="0"/>
          <c:cat>
            <c:strRef>
              <c:f>'[PD4-Ligar Landowner Information + Phase reports DOCCF final report 2020042.xlsx]Summary Start+Finish'!$A$3:$A$6</c:f>
              <c:strCache>
                <c:ptCount val="4"/>
                <c:pt idx="0">
                  <c:v>Phase 1</c:v>
                </c:pt>
                <c:pt idx="1">
                  <c:v>Phase 2</c:v>
                </c:pt>
                <c:pt idx="2">
                  <c:v>Phase 3</c:v>
                </c:pt>
                <c:pt idx="3">
                  <c:v>Phase 4</c:v>
                </c:pt>
              </c:strCache>
            </c:strRef>
          </c:cat>
          <c:val>
            <c:numRef>
              <c:f>'[PD4-Ligar Landowner Information + Phase reports DOCCF final report 2020042.xlsx]Summary Start+Finish'!$E$3:$E$6</c:f>
              <c:numCache>
                <c:formatCode>0.00</c:formatCode>
                <c:ptCount val="4"/>
                <c:pt idx="0">
                  <c:v>23.186064705239581</c:v>
                </c:pt>
                <c:pt idx="1">
                  <c:v>11.659074544933407</c:v>
                </c:pt>
                <c:pt idx="2">
                  <c:v>10.885470550098024</c:v>
                </c:pt>
                <c:pt idx="3">
                  <c:v>0</c:v>
                </c:pt>
              </c:numCache>
            </c:numRef>
          </c:val>
          <c:extLst>
            <c:ext xmlns:c16="http://schemas.microsoft.com/office/drawing/2014/chart" uri="{C3380CC4-5D6E-409C-BE32-E72D297353CC}">
              <c16:uniqueId val="{00000000-837C-4533-AF2F-2903189B1E7E}"/>
            </c:ext>
          </c:extLst>
        </c:ser>
        <c:ser>
          <c:idx val="1"/>
          <c:order val="1"/>
          <c:tx>
            <c:v>Post-Control Work</c:v>
          </c:tx>
          <c:spPr>
            <a:solidFill>
              <a:schemeClr val="accent2"/>
            </a:solidFill>
            <a:ln w="19050">
              <a:solidFill>
                <a:schemeClr val="lt1"/>
              </a:solidFill>
            </a:ln>
            <a:effectLst/>
          </c:spPr>
          <c:invertIfNegative val="0"/>
          <c:val>
            <c:numRef>
              <c:f>'[PD4-Ligar Landowner Information + Phase reports DOCCF final report 2020042.xlsx]Summary Start+Finish'!$E$18:$E$21</c:f>
              <c:numCache>
                <c:formatCode>0.00</c:formatCode>
                <c:ptCount val="4"/>
                <c:pt idx="0">
                  <c:v>11.237472598718636</c:v>
                </c:pt>
                <c:pt idx="1">
                  <c:v>14.507852530940356</c:v>
                </c:pt>
                <c:pt idx="2">
                  <c:v>14.496594859990944</c:v>
                </c:pt>
                <c:pt idx="3">
                  <c:v>4.5015792468325486</c:v>
                </c:pt>
              </c:numCache>
            </c:numRef>
          </c:val>
          <c:extLst>
            <c:ext xmlns:c16="http://schemas.microsoft.com/office/drawing/2014/chart" uri="{C3380CC4-5D6E-409C-BE32-E72D297353CC}">
              <c16:uniqueId val="{00000001-837C-4533-AF2F-2903189B1E7E}"/>
            </c:ext>
          </c:extLst>
        </c:ser>
        <c:dLbls>
          <c:showLegendKey val="0"/>
          <c:showVal val="0"/>
          <c:showCatName val="0"/>
          <c:showSerName val="0"/>
          <c:showPercent val="0"/>
          <c:showBubbleSize val="0"/>
        </c:dLbls>
        <c:gapWidth val="100"/>
        <c:axId val="706948752"/>
        <c:axId val="706946128"/>
      </c:barChart>
      <c:catAx>
        <c:axId val="706948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946128"/>
        <c:crosses val="autoZero"/>
        <c:auto val="1"/>
        <c:lblAlgn val="ctr"/>
        <c:lblOffset val="100"/>
        <c:noMultiLvlLbl val="0"/>
      </c:catAx>
      <c:valAx>
        <c:axId val="706946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000" b="0" i="0" u="none" strike="noStrike" baseline="0">
                    <a:effectLst/>
                  </a:rPr>
                  <a:t>Hectares</a:t>
                </a:r>
                <a:endParaRPr lang="en-NZ"/>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948752"/>
        <c:crosses val="autoZero"/>
        <c:crossBetween val="between"/>
      </c:valAx>
      <c:spPr>
        <a:noFill/>
        <a:ln>
          <a:noFill/>
        </a:ln>
        <a:effectLst/>
      </c:spPr>
    </c:plotArea>
    <c:legend>
      <c:legendPos val="r"/>
      <c:layout>
        <c:manualLayout>
          <c:xMode val="edge"/>
          <c:yMode val="edge"/>
          <c:x val="0.19330621223470945"/>
          <c:y val="0.11367660398308527"/>
          <c:w val="0.30461220815681633"/>
          <c:h val="0.1125657268944131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a:t>CAS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448674429229594"/>
          <c:y val="0.12377842373764103"/>
          <c:w val="0.69130020794104208"/>
          <c:h val="0.79880326913384558"/>
        </c:manualLayout>
      </c:layout>
      <c:barChart>
        <c:barDir val="col"/>
        <c:grouping val="clustered"/>
        <c:varyColors val="0"/>
        <c:ser>
          <c:idx val="0"/>
          <c:order val="0"/>
          <c:tx>
            <c:v>Pre-Control Work</c:v>
          </c:tx>
          <c:spPr>
            <a:solidFill>
              <a:schemeClr val="accent1"/>
            </a:solidFill>
            <a:ln w="19050">
              <a:solidFill>
                <a:schemeClr val="lt1"/>
              </a:solidFill>
            </a:ln>
            <a:effectLst/>
          </c:spPr>
          <c:invertIfNegative val="0"/>
          <c:cat>
            <c:strRef>
              <c:f>'[PD4-Ligar Landowner Information + Phase reports DOCCF final report 2020042.xlsx]Summary Start+Finish'!$A$3:$A$6</c:f>
              <c:strCache>
                <c:ptCount val="4"/>
                <c:pt idx="0">
                  <c:v>Phase 1</c:v>
                </c:pt>
                <c:pt idx="1">
                  <c:v>Phase 2</c:v>
                </c:pt>
                <c:pt idx="2">
                  <c:v>Phase 3</c:v>
                </c:pt>
                <c:pt idx="3">
                  <c:v>Phase 4</c:v>
                </c:pt>
              </c:strCache>
            </c:strRef>
          </c:cat>
          <c:val>
            <c:numRef>
              <c:f>'[PD4-Ligar Landowner Information + Phase reports DOCCF final report 2020042.xlsx]Summary Start+Finish'!$I$3:$I$6</c:f>
              <c:numCache>
                <c:formatCode>0.00</c:formatCode>
                <c:ptCount val="4"/>
                <c:pt idx="0">
                  <c:v>15.318028598594767</c:v>
                </c:pt>
                <c:pt idx="1">
                  <c:v>6.1767708160689799E-2</c:v>
                </c:pt>
                <c:pt idx="2">
                  <c:v>0</c:v>
                </c:pt>
                <c:pt idx="3">
                  <c:v>0</c:v>
                </c:pt>
              </c:numCache>
            </c:numRef>
          </c:val>
          <c:extLst>
            <c:ext xmlns:c16="http://schemas.microsoft.com/office/drawing/2014/chart" uri="{C3380CC4-5D6E-409C-BE32-E72D297353CC}">
              <c16:uniqueId val="{00000000-5EA3-47A3-A41F-7C3942C20D0D}"/>
            </c:ext>
          </c:extLst>
        </c:ser>
        <c:ser>
          <c:idx val="1"/>
          <c:order val="1"/>
          <c:tx>
            <c:v>Post-Control Work</c:v>
          </c:tx>
          <c:spPr>
            <a:solidFill>
              <a:schemeClr val="accent2"/>
            </a:solidFill>
            <a:ln w="19050">
              <a:solidFill>
                <a:schemeClr val="lt1"/>
              </a:solidFill>
            </a:ln>
            <a:effectLst/>
          </c:spPr>
          <c:invertIfNegative val="0"/>
          <c:val>
            <c:numRef>
              <c:f>'[PD4-Ligar Landowner Information + Phase reports DOCCF final report 2020042.xlsx]Summary Start+Finish'!$I$18:$I$21</c:f>
              <c:numCache>
                <c:formatCode>0.00</c:formatCode>
                <c:ptCount val="4"/>
                <c:pt idx="0">
                  <c:v>0.74081808706617569</c:v>
                </c:pt>
                <c:pt idx="1">
                  <c:v>11.982206271606852</c:v>
                </c:pt>
                <c:pt idx="2">
                  <c:v>2.7442792028931446</c:v>
                </c:pt>
                <c:pt idx="3">
                  <c:v>0.16178625189112603</c:v>
                </c:pt>
              </c:numCache>
            </c:numRef>
          </c:val>
          <c:extLst>
            <c:ext xmlns:c16="http://schemas.microsoft.com/office/drawing/2014/chart" uri="{C3380CC4-5D6E-409C-BE32-E72D297353CC}">
              <c16:uniqueId val="{00000001-5EA3-47A3-A41F-7C3942C20D0D}"/>
            </c:ext>
          </c:extLst>
        </c:ser>
        <c:dLbls>
          <c:showLegendKey val="0"/>
          <c:showVal val="0"/>
          <c:showCatName val="0"/>
          <c:showSerName val="0"/>
          <c:showPercent val="0"/>
          <c:showBubbleSize val="0"/>
        </c:dLbls>
        <c:gapWidth val="100"/>
        <c:axId val="523922232"/>
        <c:axId val="523927480"/>
      </c:barChart>
      <c:catAx>
        <c:axId val="5239222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3927480"/>
        <c:crosses val="autoZero"/>
        <c:auto val="1"/>
        <c:lblAlgn val="ctr"/>
        <c:lblOffset val="100"/>
        <c:noMultiLvlLbl val="0"/>
      </c:catAx>
      <c:valAx>
        <c:axId val="523927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000" b="0" i="0" u="none" strike="noStrike" baseline="0">
                    <a:effectLst/>
                  </a:rPr>
                  <a:t>Hectares</a:t>
                </a:r>
                <a:endParaRPr lang="en-NZ"/>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3922232"/>
        <c:crosses val="autoZero"/>
        <c:crossBetween val="between"/>
      </c:valAx>
      <c:spPr>
        <a:noFill/>
        <a:ln>
          <a:noFill/>
        </a:ln>
        <a:effectLst/>
      </c:spPr>
    </c:plotArea>
    <c:legend>
      <c:legendPos val="r"/>
      <c:layout>
        <c:manualLayout>
          <c:xMode val="edge"/>
          <c:yMode val="edge"/>
          <c:x val="0.53065899234702962"/>
          <c:y val="0.13013259111599054"/>
          <c:w val="0.30304510513049332"/>
          <c:h val="0.112632813161043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a:t>LIGAR BAY - Areas under</a:t>
            </a:r>
            <a:r>
              <a:rPr lang="en-NZ" baseline="0"/>
              <a:t> control &gt;1200m2</a:t>
            </a:r>
            <a:endParaRPr lang="en-NZ"/>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149093731751143"/>
          <c:y val="0.14834140476248961"/>
          <c:w val="0.72542316892701075"/>
          <c:h val="0.7064827779068954"/>
        </c:manualLayout>
      </c:layout>
      <c:barChart>
        <c:barDir val="col"/>
        <c:grouping val="clustered"/>
        <c:varyColors val="0"/>
        <c:ser>
          <c:idx val="0"/>
          <c:order val="0"/>
          <c:tx>
            <c:v>Pre-Control Work</c:v>
          </c:tx>
          <c:spPr>
            <a:solidFill>
              <a:schemeClr val="accent1"/>
            </a:solidFill>
            <a:ln>
              <a:noFill/>
            </a:ln>
            <a:effectLst/>
          </c:spPr>
          <c:invertIfNegative val="0"/>
          <c:cat>
            <c:strRef>
              <c:f>'Start + Finish all MU area'!$B$3:$B$6</c:f>
              <c:strCache>
                <c:ptCount val="4"/>
                <c:pt idx="0">
                  <c:v>Controlled</c:v>
                </c:pt>
                <c:pt idx="1">
                  <c:v>Clear</c:v>
                </c:pt>
                <c:pt idx="2">
                  <c:v>Still to control</c:v>
                </c:pt>
                <c:pt idx="3">
                  <c:v>No permission</c:v>
                </c:pt>
              </c:strCache>
            </c:strRef>
          </c:cat>
          <c:val>
            <c:numRef>
              <c:f>'Start + Finish all MU area'!$D$3:$D$6</c:f>
              <c:numCache>
                <c:formatCode>General</c:formatCode>
                <c:ptCount val="4"/>
                <c:pt idx="0">
                  <c:v>146.88</c:v>
                </c:pt>
                <c:pt idx="1">
                  <c:v>147.38</c:v>
                </c:pt>
                <c:pt idx="2">
                  <c:v>109.96</c:v>
                </c:pt>
                <c:pt idx="3">
                  <c:v>44.33</c:v>
                </c:pt>
              </c:numCache>
            </c:numRef>
          </c:val>
          <c:extLst>
            <c:ext xmlns:c16="http://schemas.microsoft.com/office/drawing/2014/chart" uri="{C3380CC4-5D6E-409C-BE32-E72D297353CC}">
              <c16:uniqueId val="{00000000-A1DB-4F64-9E70-DD58E0AB2601}"/>
            </c:ext>
          </c:extLst>
        </c:ser>
        <c:ser>
          <c:idx val="1"/>
          <c:order val="1"/>
          <c:tx>
            <c:v>Post-Control Work</c:v>
          </c:tx>
          <c:spPr>
            <a:solidFill>
              <a:schemeClr val="accent2"/>
            </a:solidFill>
            <a:ln>
              <a:noFill/>
            </a:ln>
            <a:effectLst/>
          </c:spPr>
          <c:invertIfNegative val="0"/>
          <c:val>
            <c:numRef>
              <c:f>'Start + Finish all MU area'!$D$12:$D$15</c:f>
              <c:numCache>
                <c:formatCode>General</c:formatCode>
                <c:ptCount val="4"/>
                <c:pt idx="0">
                  <c:v>185.42</c:v>
                </c:pt>
                <c:pt idx="1">
                  <c:v>145.1</c:v>
                </c:pt>
                <c:pt idx="2">
                  <c:v>82.55</c:v>
                </c:pt>
                <c:pt idx="3">
                  <c:v>35.46</c:v>
                </c:pt>
              </c:numCache>
            </c:numRef>
          </c:val>
          <c:extLst>
            <c:ext xmlns:c16="http://schemas.microsoft.com/office/drawing/2014/chart" uri="{C3380CC4-5D6E-409C-BE32-E72D297353CC}">
              <c16:uniqueId val="{00000001-A1DB-4F64-9E70-DD58E0AB2601}"/>
            </c:ext>
          </c:extLst>
        </c:ser>
        <c:dLbls>
          <c:showLegendKey val="0"/>
          <c:showVal val="0"/>
          <c:showCatName val="0"/>
          <c:showSerName val="0"/>
          <c:showPercent val="0"/>
          <c:showBubbleSize val="0"/>
        </c:dLbls>
        <c:gapWidth val="219"/>
        <c:overlap val="-27"/>
        <c:axId val="523917640"/>
        <c:axId val="523910424"/>
      </c:barChart>
      <c:catAx>
        <c:axId val="523917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3910424"/>
        <c:crosses val="autoZero"/>
        <c:auto val="1"/>
        <c:lblAlgn val="ctr"/>
        <c:lblOffset val="100"/>
        <c:noMultiLvlLbl val="0"/>
      </c:catAx>
      <c:valAx>
        <c:axId val="523910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Hectares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3917640"/>
        <c:crosses val="autoZero"/>
        <c:crossBetween val="between"/>
      </c:valAx>
      <c:spPr>
        <a:noFill/>
        <a:ln>
          <a:noFill/>
        </a:ln>
        <a:effectLst/>
      </c:spPr>
    </c:plotArea>
    <c:legend>
      <c:legendPos val="r"/>
      <c:layout>
        <c:manualLayout>
          <c:xMode val="edge"/>
          <c:yMode val="edge"/>
          <c:x val="0.49388315857279935"/>
          <c:y val="0.16872089734893075"/>
          <c:w val="0.27219291041837756"/>
          <c:h val="0.1349840240498986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NZ" sz="2400" b="1"/>
              <a:t>BPVs per 6 month periods</a:t>
            </a:r>
            <a:r>
              <a:rPr lang="en-NZ" sz="2400" b="1" baseline="0"/>
              <a:t> </a:t>
            </a:r>
            <a:endParaRPr lang="en-NZ" sz="2400" b="1"/>
          </a:p>
        </c:rich>
      </c:tx>
      <c:layout>
        <c:manualLayout>
          <c:xMode val="edge"/>
          <c:yMode val="edge"/>
          <c:x val="0.34660425075188245"/>
          <c:y val="7.4424471775465156E-2"/>
        </c:manualLayout>
      </c:layout>
      <c:overlay val="0"/>
    </c:title>
    <c:autoTitleDeleted val="0"/>
    <c:plotArea>
      <c:layout>
        <c:manualLayout>
          <c:layoutTarget val="inner"/>
          <c:xMode val="edge"/>
          <c:yMode val="edge"/>
          <c:x val="3.3398135302039611E-2"/>
          <c:y val="1.4513816963784379E-2"/>
          <c:w val="0.95273740121941364"/>
          <c:h val="0.9002423726101576"/>
        </c:manualLayout>
      </c:layout>
      <c:barChart>
        <c:barDir val="col"/>
        <c:grouping val="stacked"/>
        <c:varyColors val="0"/>
        <c:ser>
          <c:idx val="2"/>
          <c:order val="0"/>
          <c:tx>
            <c:strRef>
              <c:f>'[PDVET MU-D1 Survey group Plants &amp; Seedlings updated TO USE to 20210630 -LT.xlsx]Tabelle1'!$BQ$63</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20210630 -LT.xlsx]Tabelle1'!$BQ$64:$BQ$87</c:f>
              <c:numCache>
                <c:formatCode>General</c:formatCode>
                <c:ptCount val="24"/>
              </c:numCache>
            </c:numRef>
          </c:val>
          <c:extLst>
            <c:ext xmlns:c16="http://schemas.microsoft.com/office/drawing/2014/chart" uri="{C3380CC4-5D6E-409C-BE32-E72D297353CC}">
              <c16:uniqueId val="{00000000-12BB-454E-B664-2D4FF9EB77C2}"/>
            </c:ext>
          </c:extLst>
        </c:ser>
        <c:ser>
          <c:idx val="3"/>
          <c:order val="1"/>
          <c:tx>
            <c:strRef>
              <c:f>'[PDVET MU-D1 Survey group Plants &amp; Seedlings updated TO USE to 20210630 -LT.xlsx]Tabelle1'!$BR$63</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20210630 -LT.xlsx]Tabelle1'!$BR$64:$BR$87</c:f>
              <c:numCache>
                <c:formatCode>General</c:formatCode>
                <c:ptCount val="24"/>
              </c:numCache>
            </c:numRef>
          </c:val>
          <c:extLst>
            <c:ext xmlns:c16="http://schemas.microsoft.com/office/drawing/2014/chart" uri="{C3380CC4-5D6E-409C-BE32-E72D297353CC}">
              <c16:uniqueId val="{00000001-12BB-454E-B664-2D4FF9EB77C2}"/>
            </c:ext>
          </c:extLst>
        </c:ser>
        <c:ser>
          <c:idx val="4"/>
          <c:order val="2"/>
          <c:tx>
            <c:strRef>
              <c:f>'[PDVET MU-D1 Survey group Plants &amp; Seedlings updated TO USE to 20210630 -LT.xlsx]Tabelle1'!$BS$63</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20210630 -LT.xlsx]Tabelle1'!$BS$64:$BS$87</c:f>
              <c:numCache>
                <c:formatCode>General</c:formatCode>
                <c:ptCount val="24"/>
              </c:numCache>
            </c:numRef>
          </c:val>
          <c:extLst>
            <c:ext xmlns:c16="http://schemas.microsoft.com/office/drawing/2014/chart" uri="{C3380CC4-5D6E-409C-BE32-E72D297353CC}">
              <c16:uniqueId val="{00000002-12BB-454E-B664-2D4FF9EB77C2}"/>
            </c:ext>
          </c:extLst>
        </c:ser>
        <c:ser>
          <c:idx val="5"/>
          <c:order val="3"/>
          <c:tx>
            <c:strRef>
              <c:f>'[PDVET MU-D1 Survey group Plants &amp; Seedlings updated TO USE to 20210630 -LT.xlsx]Tabelle1'!$BT$63</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20210630 -LT.xlsx]Tabelle1'!$BT$64:$BT$87</c:f>
              <c:numCache>
                <c:formatCode>General</c:formatCode>
                <c:ptCount val="24"/>
              </c:numCache>
            </c:numRef>
          </c:val>
          <c:extLst>
            <c:ext xmlns:c16="http://schemas.microsoft.com/office/drawing/2014/chart" uri="{C3380CC4-5D6E-409C-BE32-E72D297353CC}">
              <c16:uniqueId val="{00000003-12BB-454E-B664-2D4FF9EB77C2}"/>
            </c:ext>
          </c:extLst>
        </c:ser>
        <c:ser>
          <c:idx val="6"/>
          <c:order val="4"/>
          <c:tx>
            <c:strRef>
              <c:f>'[PDVET MU-D1 Survey group Plants &amp; Seedlings updated TO USE to 20210630 -LT.xlsx]Tabelle1'!$BU$63</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20210630 -LT.xlsx]Tabelle1'!$BU$64:$BU$87</c:f>
              <c:numCache>
                <c:formatCode>General</c:formatCode>
                <c:ptCount val="24"/>
              </c:numCache>
            </c:numRef>
          </c:val>
          <c:extLst>
            <c:ext xmlns:c16="http://schemas.microsoft.com/office/drawing/2014/chart" uri="{C3380CC4-5D6E-409C-BE32-E72D297353CC}">
              <c16:uniqueId val="{00000004-12BB-454E-B664-2D4FF9EB77C2}"/>
            </c:ext>
          </c:extLst>
        </c:ser>
        <c:ser>
          <c:idx val="7"/>
          <c:order val="5"/>
          <c:tx>
            <c:strRef>
              <c:f>'[PDVET MU-D1 Survey group Plants &amp; Seedlings updated TO USE to 20210630 -LT.xlsx]Tabelle1'!$BW$63</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20210630 -LT.xlsx]Tabelle1'!$BW$64:$BW$87</c:f>
              <c:numCache>
                <c:formatCode>General</c:formatCode>
                <c:ptCount val="24"/>
              </c:numCache>
            </c:numRef>
          </c:val>
          <c:extLst>
            <c:ext xmlns:c16="http://schemas.microsoft.com/office/drawing/2014/chart" uri="{C3380CC4-5D6E-409C-BE32-E72D297353CC}">
              <c16:uniqueId val="{00000005-12BB-454E-B664-2D4FF9EB77C2}"/>
            </c:ext>
          </c:extLst>
        </c:ser>
        <c:ser>
          <c:idx val="8"/>
          <c:order val="6"/>
          <c:tx>
            <c:strRef>
              <c:f>'[PDVET MU-D1 Survey group Plants &amp; Seedlings updated TO USE to 20210630 -LT.xlsx]Tabelle1'!$BX$63</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20210630 -LT.xlsx]Tabelle1'!$BX$64:$BX$87</c:f>
              <c:numCache>
                <c:formatCode>General</c:formatCode>
                <c:ptCount val="24"/>
              </c:numCache>
            </c:numRef>
          </c:val>
          <c:extLst>
            <c:ext xmlns:c16="http://schemas.microsoft.com/office/drawing/2014/chart" uri="{C3380CC4-5D6E-409C-BE32-E72D297353CC}">
              <c16:uniqueId val="{00000006-12BB-454E-B664-2D4FF9EB77C2}"/>
            </c:ext>
          </c:extLst>
        </c:ser>
        <c:ser>
          <c:idx val="9"/>
          <c:order val="7"/>
          <c:tx>
            <c:strRef>
              <c:f>'[PDVET MU-D1 Survey group Plants &amp; Seedlings updated TO USE to 20210630 -LT.xlsx]Tabelle1'!$BY$63</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20210630 -LT.xlsx]Tabelle1'!$BY$64:$BY$87</c:f>
              <c:numCache>
                <c:formatCode>General</c:formatCode>
                <c:ptCount val="24"/>
              </c:numCache>
            </c:numRef>
          </c:val>
          <c:extLst>
            <c:ext xmlns:c16="http://schemas.microsoft.com/office/drawing/2014/chart" uri="{C3380CC4-5D6E-409C-BE32-E72D297353CC}">
              <c16:uniqueId val="{00000007-12BB-454E-B664-2D4FF9EB77C2}"/>
            </c:ext>
          </c:extLst>
        </c:ser>
        <c:ser>
          <c:idx val="10"/>
          <c:order val="8"/>
          <c:tx>
            <c:strRef>
              <c:f>'[PDVET MU-D1 Survey group Plants &amp; Seedlings updated TO USE to 20210630 -LT.xlsx]Tabelle1'!$BZ$63</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20210630 -LT.xlsx]Tabelle1'!$BZ$64:$BZ$87</c:f>
              <c:numCache>
                <c:formatCode>General</c:formatCode>
                <c:ptCount val="24"/>
              </c:numCache>
            </c:numRef>
          </c:val>
          <c:extLst>
            <c:ext xmlns:c16="http://schemas.microsoft.com/office/drawing/2014/chart" uri="{C3380CC4-5D6E-409C-BE32-E72D297353CC}">
              <c16:uniqueId val="{00000008-12BB-454E-B664-2D4FF9EB77C2}"/>
            </c:ext>
          </c:extLst>
        </c:ser>
        <c:ser>
          <c:idx val="11"/>
          <c:order val="9"/>
          <c:tx>
            <c:strRef>
              <c:f>'[PDVET MU-D1 Survey group Plants &amp; Seedlings updated TO USE to 20210630 -LT.xlsx]Tabelle1'!$CA$63</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20210630 -LT.xlsx]Tabelle1'!$CA$64:$CA$87</c:f>
              <c:numCache>
                <c:formatCode>General</c:formatCode>
                <c:ptCount val="24"/>
              </c:numCache>
            </c:numRef>
          </c:val>
          <c:extLst>
            <c:ext xmlns:c16="http://schemas.microsoft.com/office/drawing/2014/chart" uri="{C3380CC4-5D6E-409C-BE32-E72D297353CC}">
              <c16:uniqueId val="{00000009-12BB-454E-B664-2D4FF9EB77C2}"/>
            </c:ext>
          </c:extLst>
        </c:ser>
        <c:ser>
          <c:idx val="12"/>
          <c:order val="10"/>
          <c:tx>
            <c:strRef>
              <c:f>'[PDVET MU-D1 Survey group Plants &amp; Seedlings updated TO USE to 20210630 -LT.xlsx]Tabelle1'!$CB$63</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20210630 -LT.xlsx]Tabelle1'!$CB$64:$CB$87</c:f>
              <c:numCache>
                <c:formatCode>General</c:formatCode>
                <c:ptCount val="24"/>
              </c:numCache>
            </c:numRef>
          </c:val>
          <c:extLst>
            <c:ext xmlns:c16="http://schemas.microsoft.com/office/drawing/2014/chart" uri="{C3380CC4-5D6E-409C-BE32-E72D297353CC}">
              <c16:uniqueId val="{0000000A-12BB-454E-B664-2D4FF9EB77C2}"/>
            </c:ext>
          </c:extLst>
        </c:ser>
        <c:ser>
          <c:idx val="13"/>
          <c:order val="11"/>
          <c:tx>
            <c:strRef>
              <c:f>'[PDVET MU-D1 Survey group Plants &amp; Seedlings updated TO USE to 20210630 -LT.xlsx]Tabelle1'!$CC$64</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20210630 -LT.xlsx]Tabelle1'!$CC$65:$CC$88</c:f>
              <c:numCache>
                <c:formatCode>General</c:formatCode>
                <c:ptCount val="24"/>
              </c:numCache>
            </c:numRef>
          </c:val>
          <c:extLst>
            <c:ext xmlns:c16="http://schemas.microsoft.com/office/drawing/2014/chart" uri="{C3380CC4-5D6E-409C-BE32-E72D297353CC}">
              <c16:uniqueId val="{0000000B-12BB-454E-B664-2D4FF9EB77C2}"/>
            </c:ext>
          </c:extLst>
        </c:ser>
        <c:ser>
          <c:idx val="14"/>
          <c:order val="12"/>
          <c:tx>
            <c:strRef>
              <c:f>'[PDVET MU-D1 Survey group Plants &amp; Seedlings updated TO USE to 20210630 -LT.xlsx]Tabelle1'!$CD$64</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20210630 -LT.xlsx]Tabelle1'!$CD$65:$CD$88</c:f>
              <c:numCache>
                <c:formatCode>General</c:formatCode>
                <c:ptCount val="24"/>
              </c:numCache>
            </c:numRef>
          </c:val>
          <c:extLst>
            <c:ext xmlns:c16="http://schemas.microsoft.com/office/drawing/2014/chart" uri="{C3380CC4-5D6E-409C-BE32-E72D297353CC}">
              <c16:uniqueId val="{0000000C-12BB-454E-B664-2D4FF9EB77C2}"/>
            </c:ext>
          </c:extLst>
        </c:ser>
        <c:ser>
          <c:idx val="15"/>
          <c:order val="13"/>
          <c:tx>
            <c:strRef>
              <c:f>'[PDVET MU-D1 Survey group Plants &amp; Seedlings updated TO USE to 20210630 -LT.xlsx]Tabelle1'!$CE$64</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20210630 -LT.xlsx]Tabelle1'!$CE$65:$CE$88</c:f>
              <c:numCache>
                <c:formatCode>General</c:formatCode>
                <c:ptCount val="24"/>
              </c:numCache>
            </c:numRef>
          </c:val>
          <c:extLst>
            <c:ext xmlns:c16="http://schemas.microsoft.com/office/drawing/2014/chart" uri="{C3380CC4-5D6E-409C-BE32-E72D297353CC}">
              <c16:uniqueId val="{0000000D-12BB-454E-B664-2D4FF9EB77C2}"/>
            </c:ext>
          </c:extLst>
        </c:ser>
        <c:ser>
          <c:idx val="16"/>
          <c:order val="14"/>
          <c:tx>
            <c:strRef>
              <c:f>'[PDVET MU-D1 Survey group Plants &amp; Seedlings updated TO USE to 20210630 -LT.xlsx]Tabelle1'!$CF$64</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20210630 -LT.xlsx]Tabelle1'!$CF$65:$CF$88</c:f>
              <c:numCache>
                <c:formatCode>General</c:formatCode>
                <c:ptCount val="24"/>
              </c:numCache>
            </c:numRef>
          </c:val>
          <c:extLst>
            <c:ext xmlns:c16="http://schemas.microsoft.com/office/drawing/2014/chart" uri="{C3380CC4-5D6E-409C-BE32-E72D297353CC}">
              <c16:uniqueId val="{0000000E-12BB-454E-B664-2D4FF9EB77C2}"/>
            </c:ext>
          </c:extLst>
        </c:ser>
        <c:ser>
          <c:idx val="17"/>
          <c:order val="15"/>
          <c:tx>
            <c:strRef>
              <c:f>'[PDVET MU-D1 Survey group Plants &amp; Seedlings updated TO USE to 20210630 -LT.xlsx]Tabelle1'!$CG$64</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20210630 -LT.xlsx]Tabelle1'!$CG$65:$CG$88</c:f>
              <c:numCache>
                <c:formatCode>General</c:formatCode>
                <c:ptCount val="24"/>
              </c:numCache>
            </c:numRef>
          </c:val>
          <c:extLst>
            <c:ext xmlns:c16="http://schemas.microsoft.com/office/drawing/2014/chart" uri="{C3380CC4-5D6E-409C-BE32-E72D297353CC}">
              <c16:uniqueId val="{0000000F-12BB-454E-B664-2D4FF9EB77C2}"/>
            </c:ext>
          </c:extLst>
        </c:ser>
        <c:ser>
          <c:idx val="18"/>
          <c:order val="16"/>
          <c:tx>
            <c:strRef>
              <c:f>'[PDVET MU-D1 Survey group Plants &amp; Seedlings updated TO USE to 20210630 -LT.xlsx]Tabelle1'!$CH$64</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20210630 -LT.xlsx]Tabelle1'!$CH$65:$CH$88</c:f>
              <c:numCache>
                <c:formatCode>General</c:formatCode>
                <c:ptCount val="24"/>
              </c:numCache>
            </c:numRef>
          </c:val>
          <c:extLst>
            <c:ext xmlns:c16="http://schemas.microsoft.com/office/drawing/2014/chart" uri="{C3380CC4-5D6E-409C-BE32-E72D297353CC}">
              <c16:uniqueId val="{00000010-12BB-454E-B664-2D4FF9EB77C2}"/>
            </c:ext>
          </c:extLst>
        </c:ser>
        <c:ser>
          <c:idx val="19"/>
          <c:order val="17"/>
          <c:tx>
            <c:strRef>
              <c:f>'[PDVET MU-D1 Survey group Plants &amp; Seedlings updated TO USE to 20210630 -LT.xlsx]Tabelle1'!$CI$64</c:f>
              <c:strCache>
                <c:ptCount val="1"/>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20210630 -LT.xlsx]Tabelle1'!$CI$65:$CI$88</c:f>
              <c:numCache>
                <c:formatCode>General</c:formatCode>
                <c:ptCount val="24"/>
              </c:numCache>
            </c:numRef>
          </c:val>
          <c:extLst>
            <c:ext xmlns:c16="http://schemas.microsoft.com/office/drawing/2014/chart" uri="{C3380CC4-5D6E-409C-BE32-E72D297353CC}">
              <c16:uniqueId val="{00000011-12BB-454E-B664-2D4FF9EB77C2}"/>
            </c:ext>
          </c:extLst>
        </c:ser>
        <c:ser>
          <c:idx val="20"/>
          <c:order val="18"/>
          <c:tx>
            <c:strRef>
              <c:f>'[PDVET MU-D1 Survey group Plants &amp; Seedlings updated TO USE to 20210630 -LT.xlsx]Tabelle1'!$C$17:$C$34</c:f>
              <c:strCache>
                <c:ptCount val="18"/>
                <c:pt idx="0">
                  <c:v>880</c:v>
                </c:pt>
                <c:pt idx="1">
                  <c:v>473</c:v>
                </c:pt>
                <c:pt idx="2">
                  <c:v>735</c:v>
                </c:pt>
                <c:pt idx="3">
                  <c:v>818</c:v>
                </c:pt>
                <c:pt idx="4">
                  <c:v>761</c:v>
                </c:pt>
                <c:pt idx="5">
                  <c:v>619</c:v>
                </c:pt>
                <c:pt idx="6">
                  <c:v>669</c:v>
                </c:pt>
                <c:pt idx="7">
                  <c:v>448</c:v>
                </c:pt>
                <c:pt idx="8">
                  <c:v>400</c:v>
                </c:pt>
                <c:pt idx="9">
                  <c:v>255</c:v>
                </c:pt>
                <c:pt idx="10">
                  <c:v>735</c:v>
                </c:pt>
                <c:pt idx="11">
                  <c:v>367</c:v>
                </c:pt>
                <c:pt idx="12">
                  <c:v>445</c:v>
                </c:pt>
                <c:pt idx="13">
                  <c:v>72</c:v>
                </c:pt>
                <c:pt idx="14">
                  <c:v>172</c:v>
                </c:pt>
                <c:pt idx="15">
                  <c:v>83</c:v>
                </c:pt>
                <c:pt idx="16">
                  <c:v>132</c:v>
                </c:pt>
                <c:pt idx="17">
                  <c:v>94</c:v>
                </c:pt>
              </c:strCache>
            </c:strRef>
          </c:tx>
          <c:invertIfNegative val="0"/>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Lit>
              <c:formatCode>General</c:formatCode>
              <c:ptCount val="1"/>
              <c:pt idx="0">
                <c:v>1</c:v>
              </c:pt>
            </c:numLit>
          </c:val>
          <c:extLst>
            <c:ext xmlns:c16="http://schemas.microsoft.com/office/drawing/2014/chart" uri="{C3380CC4-5D6E-409C-BE32-E72D297353CC}">
              <c16:uniqueId val="{00000012-12BB-454E-B664-2D4FF9EB77C2}"/>
            </c:ext>
          </c:extLst>
        </c:ser>
        <c:ser>
          <c:idx val="0"/>
          <c:order val="19"/>
          <c:invertIfNegative val="0"/>
          <c:dLbls>
            <c:spPr>
              <a:ln w="0">
                <a:solidFill>
                  <a:sysClr val="windowText" lastClr="000000"/>
                </a:solidFill>
              </a:ln>
            </c:spPr>
            <c:txPr>
              <a:bodyPr wrap="square" lIns="38100" tIns="19050" rIns="38100" bIns="19050" anchor="ctr">
                <a:spAutoFit/>
              </a:bodyPr>
              <a:lstStyle/>
              <a:p>
                <a:pPr>
                  <a:defRPr sz="1400" b="0" i="0" u="none" strike="noStrike" baseline="0">
                    <a:solidFill>
                      <a:srgbClr val="000000"/>
                    </a:solidFill>
                    <a:latin typeface="Calibri"/>
                    <a:ea typeface="Calibri"/>
                    <a:cs typeface="Calibri"/>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'[PDVET MU-D1 Survey group Plants &amp; Seedlings updated TO USE to 20210630 -LT.xlsx]Tabelle1'!$B$17:$B$50</c:f>
              <c:strCache>
                <c:ptCount val="34"/>
                <c:pt idx="0">
                  <c:v>2010 1st 6mo</c:v>
                </c:pt>
                <c:pt idx="1">
                  <c:v>2010 2nd 6mo</c:v>
                </c:pt>
                <c:pt idx="2">
                  <c:v>2011 1st 6mo</c:v>
                </c:pt>
                <c:pt idx="3">
                  <c:v>2011 2nd 6mo</c:v>
                </c:pt>
                <c:pt idx="4">
                  <c:v>2012 1st 6mo</c:v>
                </c:pt>
                <c:pt idx="5">
                  <c:v>2012 2nd 6mo</c:v>
                </c:pt>
                <c:pt idx="6">
                  <c:v>2013 1st 6mo</c:v>
                </c:pt>
                <c:pt idx="7">
                  <c:v>2013 2nd 6mo</c:v>
                </c:pt>
                <c:pt idx="8">
                  <c:v>2014 1st 6mo</c:v>
                </c:pt>
                <c:pt idx="9">
                  <c:v>2014 2nd 6mo</c:v>
                </c:pt>
                <c:pt idx="10">
                  <c:v>2015 1st 6mo</c:v>
                </c:pt>
                <c:pt idx="11">
                  <c:v>2015 2nd 6mo</c:v>
                </c:pt>
                <c:pt idx="12">
                  <c:v>2016 1st 6mo</c:v>
                </c:pt>
                <c:pt idx="13">
                  <c:v>2016 2nd 6mo</c:v>
                </c:pt>
                <c:pt idx="14">
                  <c:v>2017 1st 6mo</c:v>
                </c:pt>
                <c:pt idx="15">
                  <c:v>2017 2nd 6mo</c:v>
                </c:pt>
                <c:pt idx="16">
                  <c:v>2018 1st 6mo</c:v>
                </c:pt>
                <c:pt idx="17">
                  <c:v>2018 2nd 6mo</c:v>
                </c:pt>
                <c:pt idx="18">
                  <c:v>2019 1st 6mo</c:v>
                </c:pt>
                <c:pt idx="19">
                  <c:v>2019 2nd 6mo</c:v>
                </c:pt>
                <c:pt idx="20">
                  <c:v>2020 1st 6mo</c:v>
                </c:pt>
                <c:pt idx="21">
                  <c:v>2020 2nd 6mo</c:v>
                </c:pt>
                <c:pt idx="22">
                  <c:v>2021 1st 6mo</c:v>
                </c:pt>
                <c:pt idx="23">
                  <c:v>2021 2nd 6mo</c:v>
                </c:pt>
                <c:pt idx="24">
                  <c:v>2022 1st 6mo</c:v>
                </c:pt>
                <c:pt idx="25">
                  <c:v>2022 2nd 6mo</c:v>
                </c:pt>
                <c:pt idx="26">
                  <c:v>2023 1st 6mo</c:v>
                </c:pt>
                <c:pt idx="27">
                  <c:v>2023 2nd 6mo</c:v>
                </c:pt>
                <c:pt idx="28">
                  <c:v>2024 1st 6mo</c:v>
                </c:pt>
                <c:pt idx="29">
                  <c:v>2024 2nd 6mo</c:v>
                </c:pt>
                <c:pt idx="30">
                  <c:v>2025 1st 6mo</c:v>
                </c:pt>
                <c:pt idx="31">
                  <c:v>2025 2nd 6mo</c:v>
                </c:pt>
                <c:pt idx="32">
                  <c:v>2026 1st 6mo</c:v>
                </c:pt>
                <c:pt idx="33">
                  <c:v>2026 2nd 6mo</c:v>
                </c:pt>
              </c:strCache>
            </c:strRef>
          </c:cat>
          <c:val>
            <c:numRef>
              <c:f>'[PDVET MU-D1 Survey group Plants &amp; Seedlings updated TO USE to 20210630 -LT.xlsx]Tabelle1'!$C$17:$C$50</c:f>
              <c:numCache>
                <c:formatCode>General</c:formatCode>
                <c:ptCount val="34"/>
                <c:pt idx="0">
                  <c:v>880</c:v>
                </c:pt>
                <c:pt idx="1">
                  <c:v>473</c:v>
                </c:pt>
                <c:pt idx="2">
                  <c:v>735</c:v>
                </c:pt>
                <c:pt idx="3">
                  <c:v>818</c:v>
                </c:pt>
                <c:pt idx="4">
                  <c:v>761</c:v>
                </c:pt>
                <c:pt idx="5">
                  <c:v>619</c:v>
                </c:pt>
                <c:pt idx="6">
                  <c:v>669</c:v>
                </c:pt>
                <c:pt idx="7">
                  <c:v>448</c:v>
                </c:pt>
                <c:pt idx="8">
                  <c:v>400</c:v>
                </c:pt>
                <c:pt idx="9">
                  <c:v>255</c:v>
                </c:pt>
                <c:pt idx="10">
                  <c:v>735</c:v>
                </c:pt>
                <c:pt idx="11">
                  <c:v>367</c:v>
                </c:pt>
                <c:pt idx="12">
                  <c:v>445</c:v>
                </c:pt>
                <c:pt idx="13">
                  <c:v>72</c:v>
                </c:pt>
                <c:pt idx="14">
                  <c:v>172</c:v>
                </c:pt>
                <c:pt idx="15">
                  <c:v>83</c:v>
                </c:pt>
                <c:pt idx="16">
                  <c:v>132</c:v>
                </c:pt>
                <c:pt idx="17">
                  <c:v>94</c:v>
                </c:pt>
                <c:pt idx="18">
                  <c:v>150</c:v>
                </c:pt>
                <c:pt idx="19">
                  <c:v>156</c:v>
                </c:pt>
                <c:pt idx="20">
                  <c:v>209</c:v>
                </c:pt>
                <c:pt idx="21">
                  <c:v>142</c:v>
                </c:pt>
                <c:pt idx="22">
                  <c:v>595</c:v>
                </c:pt>
              </c:numCache>
            </c:numRef>
          </c:val>
          <c:extLst>
            <c:ext xmlns:c16="http://schemas.microsoft.com/office/drawing/2014/chart" uri="{C3380CC4-5D6E-409C-BE32-E72D297353CC}">
              <c16:uniqueId val="{00000013-12BB-454E-B664-2D4FF9EB77C2}"/>
            </c:ext>
          </c:extLst>
        </c:ser>
        <c:dLbls>
          <c:showLegendKey val="0"/>
          <c:showVal val="0"/>
          <c:showCatName val="0"/>
          <c:showSerName val="0"/>
          <c:showPercent val="0"/>
          <c:showBubbleSize val="0"/>
        </c:dLbls>
        <c:gapWidth val="42"/>
        <c:overlap val="100"/>
        <c:axId val="1331276848"/>
        <c:axId val="1"/>
      </c:barChart>
      <c:catAx>
        <c:axId val="1331276848"/>
        <c:scaling>
          <c:orientation val="minMax"/>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331276848"/>
        <c:crosses val="autoZero"/>
        <c:crossBetween val="between"/>
      </c:valAx>
    </c:plotArea>
    <c:legend>
      <c:legendPos val="r"/>
      <c:layout>
        <c:manualLayout>
          <c:xMode val="edge"/>
          <c:yMode val="edge"/>
          <c:x val="0.25281252371251961"/>
          <c:y val="3.8890016048607423E-2"/>
          <c:w val="0.49141368448291622"/>
          <c:h val="4.1112452967918892E-2"/>
        </c:manualLayout>
      </c:layout>
      <c:overlay val="1"/>
      <c:txPr>
        <a:bodyPr/>
        <a:lstStyle/>
        <a:p>
          <a:pPr>
            <a:defRPr sz="2025"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61EE47-925B-C145-A81F-D23B37FC7701}" type="datetimeFigureOut">
              <a:rPr lang="en-US" smtClean="0"/>
              <a:t>8/16/21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3E2BF7-23D7-C648-9D5F-E144AF6268C9}" type="slidenum">
              <a:rPr lang="en-US" smtClean="0"/>
              <a:t>‹#›</a:t>
            </a:fld>
            <a:endParaRPr lang="en-US"/>
          </a:p>
        </p:txBody>
      </p:sp>
    </p:spTree>
    <p:extLst>
      <p:ext uri="{BB962C8B-B14F-4D97-AF65-F5344CB8AC3E}">
        <p14:creationId xmlns:p14="http://schemas.microsoft.com/office/powerpoint/2010/main" val="775742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386003-81AF-486A-B9C1-571A2DEED2A1}" type="datetimeFigureOut">
              <a:rPr lang="en-NZ" smtClean="0"/>
              <a:t>16/08/21</a:t>
            </a:fld>
            <a:endParaRPr lang="en-NZ"/>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2387EF-6AE8-4378-A9B7-6989EE8178AE}" type="slidenum">
              <a:rPr lang="en-NZ" smtClean="0"/>
              <a:t>‹#›</a:t>
            </a:fld>
            <a:endParaRPr lang="en-NZ"/>
          </a:p>
        </p:txBody>
      </p:sp>
    </p:spTree>
    <p:extLst>
      <p:ext uri="{BB962C8B-B14F-4D97-AF65-F5344CB8AC3E}">
        <p14:creationId xmlns:p14="http://schemas.microsoft.com/office/powerpoint/2010/main" val="455928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dirty="0"/>
              <a:t>Kia </a:t>
            </a:r>
            <a:r>
              <a:rPr lang="en-US" sz="2800" dirty="0" err="1"/>
              <a:t>ora</a:t>
            </a:r>
            <a:r>
              <a:rPr lang="en-US" sz="2800" dirty="0"/>
              <a:t> </a:t>
            </a:r>
            <a:r>
              <a:rPr lang="en-US" sz="2800" dirty="0" err="1"/>
              <a:t>tatou</a:t>
            </a:r>
            <a:endParaRPr lang="en-US" sz="2800" dirty="0"/>
          </a:p>
          <a:p>
            <a:endParaRPr lang="en-US" sz="2800" dirty="0"/>
          </a:p>
          <a:p>
            <a:r>
              <a:rPr lang="en-US" sz="2800" dirty="0"/>
              <a:t>My name is Neil Clifton, I’m chair of Project De-Vine, a charitable conservation trust that has its origins in Golden Bay.</a:t>
            </a:r>
          </a:p>
          <a:p>
            <a:endParaRPr lang="en-US" sz="2800" dirty="0"/>
          </a:p>
          <a:p>
            <a:r>
              <a:rPr lang="en-US" sz="2800" dirty="0"/>
              <a:t>This is a talk abut how the trust started and has evolved.</a:t>
            </a:r>
          </a:p>
        </p:txBody>
      </p:sp>
      <p:sp>
        <p:nvSpPr>
          <p:cNvPr id="4" name="Slide Number Placeholder 3"/>
          <p:cNvSpPr>
            <a:spLocks noGrp="1"/>
          </p:cNvSpPr>
          <p:nvPr>
            <p:ph type="sldNum" sz="quarter" idx="10"/>
          </p:nvPr>
        </p:nvSpPr>
        <p:spPr/>
        <p:txBody>
          <a:bodyPr/>
          <a:lstStyle/>
          <a:p>
            <a:fld id="{BA2387EF-6AE8-4378-A9B7-6989EE8178AE}" type="slidenum">
              <a:rPr lang="en-NZ" smtClean="0"/>
              <a:t>1</a:t>
            </a:fld>
            <a:endParaRPr lang="en-NZ"/>
          </a:p>
        </p:txBody>
      </p:sp>
    </p:spTree>
    <p:extLst>
      <p:ext uri="{BB962C8B-B14F-4D97-AF65-F5344CB8AC3E}">
        <p14:creationId xmlns:p14="http://schemas.microsoft.com/office/powerpoint/2010/main" val="360499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sz="1600" b="1" dirty="0"/>
              <a:t>Model of operation</a:t>
            </a:r>
          </a:p>
          <a:p>
            <a:pPr marL="285750" indent="-285750">
              <a:spcBef>
                <a:spcPts val="600"/>
              </a:spcBef>
              <a:spcAft>
                <a:spcPts val="600"/>
              </a:spcAft>
              <a:buFont typeface="Arial"/>
              <a:buChar char="•"/>
            </a:pPr>
            <a:r>
              <a:rPr lang="en-NZ" sz="1600" dirty="0"/>
              <a:t>Apply </a:t>
            </a:r>
            <a:r>
              <a:rPr lang="en-NZ" sz="1600" u="sng" dirty="0"/>
              <a:t>to charitable organisations (</a:t>
            </a:r>
            <a:r>
              <a:rPr lang="en-NZ" sz="1600" dirty="0"/>
              <a:t>eg. Lotteries) for funding to carry out pest vine and other plant control throughout Golden Bay and the 'Halo’ of Abel Tasman &amp; Kahurangi National Parks</a:t>
            </a:r>
          </a:p>
          <a:p>
            <a:pPr marL="285750" indent="-285750">
              <a:spcBef>
                <a:spcPts val="600"/>
              </a:spcBef>
              <a:spcAft>
                <a:spcPts val="600"/>
              </a:spcAft>
              <a:buFont typeface="Arial"/>
              <a:buChar char="•"/>
            </a:pPr>
            <a:r>
              <a:rPr lang="en-NZ" sz="1600" dirty="0"/>
              <a:t>Provide a </a:t>
            </a:r>
            <a:r>
              <a:rPr lang="en-NZ" sz="1600" u="sng" dirty="0"/>
              <a:t>contract service </a:t>
            </a:r>
            <a:r>
              <a:rPr lang="en-NZ" sz="1600" dirty="0"/>
              <a:t>to multiple agencies, TDC, DOC, Janszoon, LINZ, NZTA, QEII and landowners. </a:t>
            </a:r>
          </a:p>
          <a:p>
            <a:pPr marL="285750" indent="-285750">
              <a:spcBef>
                <a:spcPts val="600"/>
              </a:spcBef>
              <a:spcAft>
                <a:spcPts val="600"/>
              </a:spcAft>
              <a:buFont typeface="Arial"/>
              <a:buChar char="•"/>
            </a:pPr>
            <a:r>
              <a:rPr lang="en-NZ" sz="1600" dirty="0"/>
              <a:t>The contract work allows a ‘surplus’ (small profit). </a:t>
            </a:r>
          </a:p>
          <a:p>
            <a:pPr marL="285750" indent="-285750">
              <a:spcBef>
                <a:spcPts val="600"/>
              </a:spcBef>
              <a:spcAft>
                <a:spcPts val="600"/>
              </a:spcAft>
              <a:buFont typeface="Arial"/>
              <a:buChar char="•"/>
            </a:pPr>
            <a:r>
              <a:rPr lang="en-NZ" sz="1600" dirty="0"/>
              <a:t>The surplus allows Project De-Vine to cover overheads and prepare initiatives that are not able to be funded out of charitable grants e.g. It can take up to 2 years from carrying out an unfunded </a:t>
            </a:r>
            <a:r>
              <a:rPr lang="en-NZ" sz="1600" u="sng" dirty="0"/>
              <a:t>assessment </a:t>
            </a:r>
            <a:r>
              <a:rPr lang="en-NZ" sz="1600" dirty="0"/>
              <a:t>before receiving funding for control work.</a:t>
            </a:r>
          </a:p>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14</a:t>
            </a:fld>
            <a:endParaRPr lang="en-NZ"/>
          </a:p>
        </p:txBody>
      </p:sp>
    </p:spTree>
    <p:extLst>
      <p:ext uri="{BB962C8B-B14F-4D97-AF65-F5344CB8AC3E}">
        <p14:creationId xmlns:p14="http://schemas.microsoft.com/office/powerpoint/2010/main" val="2829535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Model of Operation (2)</a:t>
            </a:r>
          </a:p>
          <a:p>
            <a:endParaRPr lang="en-US" dirty="0"/>
          </a:p>
          <a:p>
            <a:r>
              <a:rPr lang="en-US" dirty="0"/>
              <a:t>This kind of work is different from that of a public agency </a:t>
            </a:r>
            <a:r>
              <a:rPr lang="mr-IN" dirty="0"/>
              <a:t>–</a:t>
            </a:r>
            <a:r>
              <a:rPr lang="en-US" dirty="0"/>
              <a:t> </a:t>
            </a:r>
          </a:p>
          <a:p>
            <a:endParaRPr lang="en-US" dirty="0"/>
          </a:p>
          <a:p>
            <a:pPr marL="171450" indent="-171450">
              <a:buFont typeface="Arial"/>
              <a:buChar char="•"/>
            </a:pPr>
            <a:r>
              <a:rPr lang="en-US" dirty="0"/>
              <a:t>Because it is operating primarily on private land, it is dependent on local community and land owner relationships (i.e. PDVT doesn’t  have a statutory mandate).</a:t>
            </a:r>
          </a:p>
          <a:p>
            <a:pPr marL="171450" indent="-171450">
              <a:buFont typeface="Arial"/>
              <a:buChar char="•"/>
            </a:pPr>
            <a:endParaRPr lang="en-US" dirty="0"/>
          </a:p>
          <a:p>
            <a:pPr marL="171450" indent="-171450">
              <a:buFont typeface="Arial"/>
              <a:buChar char="•"/>
            </a:pPr>
            <a:r>
              <a:rPr lang="en-US" dirty="0"/>
              <a:t>Funding can be quite ad hoc requiring a very good awareness of funders and their rules. A large amount of ongoing effort goes into winning resources and managing continuity of work delivery.</a:t>
            </a:r>
          </a:p>
          <a:p>
            <a:pPr marL="171450" indent="-171450">
              <a:buFont typeface="Arial"/>
              <a:buChar char="•"/>
            </a:pPr>
            <a:endParaRPr lang="en-US" dirty="0"/>
          </a:p>
          <a:p>
            <a:pPr marL="171450" indent="-171450">
              <a:buFont typeface="Arial"/>
              <a:buChar char="•"/>
            </a:pPr>
            <a:r>
              <a:rPr lang="en-US" dirty="0"/>
              <a:t>It relies on a very high degree of voluntary commitment.</a:t>
            </a:r>
          </a:p>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15</a:t>
            </a:fld>
            <a:endParaRPr lang="en-NZ"/>
          </a:p>
        </p:txBody>
      </p:sp>
    </p:spTree>
    <p:extLst>
      <p:ext uri="{BB962C8B-B14F-4D97-AF65-F5344CB8AC3E}">
        <p14:creationId xmlns:p14="http://schemas.microsoft.com/office/powerpoint/2010/main" val="850848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sz="1800" dirty="0"/>
              <a:t>Project De-Vine has a wide range of funding agencies:</a:t>
            </a:r>
          </a:p>
          <a:p>
            <a:pPr marL="285750" indent="-285750">
              <a:buFont typeface="Arial"/>
              <a:buChar char="•"/>
            </a:pPr>
            <a:endParaRPr lang="en-NZ" sz="1800" dirty="0"/>
          </a:p>
          <a:p>
            <a:pPr>
              <a:spcBef>
                <a:spcPts val="600"/>
              </a:spcBef>
              <a:spcAft>
                <a:spcPts val="600"/>
              </a:spcAft>
            </a:pPr>
            <a:r>
              <a:rPr lang="en-US" sz="1800" dirty="0"/>
              <a:t>A wide range of agencies fund Project De-vine </a:t>
            </a:r>
            <a:r>
              <a:rPr lang="mr-IN" sz="1800" dirty="0"/>
              <a:t>–</a:t>
            </a:r>
            <a:r>
              <a:rPr lang="en-US" sz="1800" dirty="0"/>
              <a:t> from Central and Local government,  community boards and local businesses</a:t>
            </a:r>
            <a:r>
              <a:rPr lang="en-US" sz="2400" dirty="0"/>
              <a:t>.</a:t>
            </a:r>
          </a:p>
        </p:txBody>
      </p:sp>
      <p:sp>
        <p:nvSpPr>
          <p:cNvPr id="4" name="Slide Number Placeholder 3"/>
          <p:cNvSpPr>
            <a:spLocks noGrp="1"/>
          </p:cNvSpPr>
          <p:nvPr>
            <p:ph type="sldNum" sz="quarter" idx="10"/>
          </p:nvPr>
        </p:nvSpPr>
        <p:spPr/>
        <p:txBody>
          <a:bodyPr/>
          <a:lstStyle/>
          <a:p>
            <a:fld id="{BA2387EF-6AE8-4378-A9B7-6989EE8178AE}" type="slidenum">
              <a:rPr lang="en-NZ" smtClean="0"/>
              <a:t>16</a:t>
            </a:fld>
            <a:endParaRPr lang="en-NZ" dirty="0"/>
          </a:p>
        </p:txBody>
      </p:sp>
    </p:spTree>
    <p:extLst>
      <p:ext uri="{BB962C8B-B14F-4D97-AF65-F5344CB8AC3E}">
        <p14:creationId xmlns:p14="http://schemas.microsoft.com/office/powerpoint/2010/main" val="1720064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600"/>
              </a:spcBef>
              <a:spcAft>
                <a:spcPts val="600"/>
              </a:spcAft>
            </a:pPr>
            <a:r>
              <a:rPr lang="en-US" sz="1800" dirty="0"/>
              <a:t>Typically we start working on a flag ship site and then fund control of a wider area in stages working through assessment, primary knockdown and ongoing control. </a:t>
            </a:r>
          </a:p>
          <a:p>
            <a:pPr>
              <a:spcBef>
                <a:spcPts val="600"/>
              </a:spcBef>
              <a:spcAft>
                <a:spcPts val="600"/>
              </a:spcAft>
            </a:pPr>
            <a:endParaRPr lang="en-US" dirty="0"/>
          </a:p>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17</a:t>
            </a:fld>
            <a:endParaRPr lang="en-NZ"/>
          </a:p>
        </p:txBody>
      </p:sp>
    </p:spTree>
    <p:extLst>
      <p:ext uri="{BB962C8B-B14F-4D97-AF65-F5344CB8AC3E}">
        <p14:creationId xmlns:p14="http://schemas.microsoft.com/office/powerpoint/2010/main" val="2977979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600"/>
              </a:spcBef>
              <a:spcAft>
                <a:spcPts val="600"/>
              </a:spcAft>
            </a:pPr>
            <a:r>
              <a:rPr lang="en-US" sz="1800" dirty="0"/>
              <a:t>A flagship site typically features:</a:t>
            </a:r>
          </a:p>
          <a:p>
            <a:pPr>
              <a:spcBef>
                <a:spcPts val="600"/>
              </a:spcBef>
              <a:spcAft>
                <a:spcPts val="600"/>
              </a:spcAft>
            </a:pPr>
            <a:endParaRPr lang="en-US" sz="1800" dirty="0"/>
          </a:p>
          <a:p>
            <a:pPr marL="342900" indent="-342900">
              <a:spcBef>
                <a:spcPts val="600"/>
              </a:spcBef>
              <a:spcAft>
                <a:spcPts val="600"/>
              </a:spcAft>
              <a:buFont typeface="Arial"/>
              <a:buChar char="•"/>
            </a:pPr>
            <a:r>
              <a:rPr lang="en-US" sz="1800" dirty="0"/>
              <a:t>High infestations</a:t>
            </a:r>
          </a:p>
          <a:p>
            <a:pPr marL="342900" indent="-342900">
              <a:spcBef>
                <a:spcPts val="600"/>
              </a:spcBef>
              <a:spcAft>
                <a:spcPts val="600"/>
              </a:spcAft>
              <a:buFont typeface="Arial"/>
              <a:buChar char="•"/>
            </a:pPr>
            <a:r>
              <a:rPr lang="en-US" sz="1800" dirty="0"/>
              <a:t>High profile</a:t>
            </a:r>
          </a:p>
          <a:p>
            <a:pPr marL="342900" indent="-342900">
              <a:spcBef>
                <a:spcPts val="600"/>
              </a:spcBef>
              <a:spcAft>
                <a:spcPts val="600"/>
              </a:spcAft>
              <a:buFont typeface="Arial"/>
              <a:buChar char="•"/>
            </a:pPr>
            <a:r>
              <a:rPr lang="en-US" sz="1800" dirty="0"/>
              <a:t>Usually public land</a:t>
            </a:r>
          </a:p>
          <a:p>
            <a:pPr marL="342900" indent="-342900">
              <a:spcBef>
                <a:spcPts val="600"/>
              </a:spcBef>
              <a:spcAft>
                <a:spcPts val="600"/>
              </a:spcAft>
              <a:buFont typeface="Arial"/>
              <a:buChar char="•"/>
            </a:pPr>
            <a:r>
              <a:rPr lang="en-US" sz="1800" dirty="0"/>
              <a:t>Contract funding is likely to be available from the land management agency.</a:t>
            </a:r>
          </a:p>
          <a:p>
            <a:pPr marL="342900" indent="-342900">
              <a:spcBef>
                <a:spcPts val="600"/>
              </a:spcBef>
              <a:spcAft>
                <a:spcPts val="600"/>
              </a:spcAft>
              <a:buFont typeface="Arial"/>
              <a:buChar char="•"/>
            </a:pPr>
            <a:r>
              <a:rPr lang="en-US" sz="1800" dirty="0"/>
              <a:t>Where a real difference can be demonstrated to wider public e.g. through media articles or voluntary involvement.</a:t>
            </a:r>
          </a:p>
        </p:txBody>
      </p:sp>
      <p:sp>
        <p:nvSpPr>
          <p:cNvPr id="4" name="Slide Number Placeholder 3"/>
          <p:cNvSpPr>
            <a:spLocks noGrp="1"/>
          </p:cNvSpPr>
          <p:nvPr>
            <p:ph type="sldNum" sz="quarter" idx="10"/>
          </p:nvPr>
        </p:nvSpPr>
        <p:spPr>
          <a:xfrm>
            <a:off x="3899043" y="8685213"/>
            <a:ext cx="2971800" cy="457200"/>
          </a:xfrm>
        </p:spPr>
        <p:txBody>
          <a:bodyPr/>
          <a:lstStyle/>
          <a:p>
            <a:fld id="{BA2387EF-6AE8-4378-A9B7-6989EE8178AE}" type="slidenum">
              <a:rPr lang="en-NZ" smtClean="0"/>
              <a:t>18</a:t>
            </a:fld>
            <a:endParaRPr lang="en-NZ"/>
          </a:p>
        </p:txBody>
      </p:sp>
    </p:spTree>
    <p:extLst>
      <p:ext uri="{BB962C8B-B14F-4D97-AF65-F5344CB8AC3E}">
        <p14:creationId xmlns:p14="http://schemas.microsoft.com/office/powerpoint/2010/main" val="844191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19</a:t>
            </a:fld>
            <a:endParaRPr lang="en-NZ"/>
          </a:p>
        </p:txBody>
      </p:sp>
    </p:spTree>
    <p:extLst>
      <p:ext uri="{BB962C8B-B14F-4D97-AF65-F5344CB8AC3E}">
        <p14:creationId xmlns:p14="http://schemas.microsoft.com/office/powerpoint/2010/main" val="1963754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sz="1800" dirty="0"/>
              <a:t>Use the flagship site to demonstrate the difference that can be made to secure a </a:t>
            </a:r>
            <a:r>
              <a:rPr lang="en-NZ" sz="1800" dirty="0"/>
              <a:t>source of funding to carry out an </a:t>
            </a:r>
            <a:r>
              <a:rPr lang="en-NZ" sz="1800" u="sng" dirty="0"/>
              <a:t>assessment</a:t>
            </a:r>
            <a:r>
              <a:rPr lang="en-NZ" sz="1800" dirty="0"/>
              <a:t> of the wider area. This is usually charitable funding or funded from the surpus from contract work.</a:t>
            </a:r>
            <a:endParaRPr lang="en-US" sz="1800" dirty="0"/>
          </a:p>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20</a:t>
            </a:fld>
            <a:endParaRPr lang="en-NZ"/>
          </a:p>
        </p:txBody>
      </p:sp>
    </p:spTree>
    <p:extLst>
      <p:ext uri="{BB962C8B-B14F-4D97-AF65-F5344CB8AC3E}">
        <p14:creationId xmlns:p14="http://schemas.microsoft.com/office/powerpoint/2010/main" val="4085771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sz="1800" dirty="0"/>
              <a:t>Knockdown</a:t>
            </a:r>
          </a:p>
          <a:p>
            <a:pPr marL="285750" indent="-285750">
              <a:spcBef>
                <a:spcPts val="600"/>
              </a:spcBef>
              <a:spcAft>
                <a:spcPts val="600"/>
              </a:spcAft>
              <a:buFont typeface="Arial" panose="020B0604020202020204" pitchFamily="34" charset="0"/>
              <a:buChar char="•"/>
            </a:pPr>
            <a:r>
              <a:rPr lang="en-NZ" sz="1800" dirty="0"/>
              <a:t>Following assessment we move into knockdown.</a:t>
            </a:r>
          </a:p>
          <a:p>
            <a:pPr marL="285750" indent="-285750">
              <a:spcBef>
                <a:spcPts val="600"/>
              </a:spcBef>
              <a:spcAft>
                <a:spcPts val="600"/>
              </a:spcAft>
              <a:buFont typeface="Arial" panose="020B0604020202020204" pitchFamily="34" charset="0"/>
              <a:buChar char="•"/>
            </a:pPr>
            <a:r>
              <a:rPr lang="en-NZ" sz="1800" dirty="0"/>
              <a:t>Our main funders are usually DOC Community Fund &amp; Lotteries</a:t>
            </a:r>
          </a:p>
          <a:p>
            <a:pPr marL="285750" indent="-285750">
              <a:spcBef>
                <a:spcPts val="600"/>
              </a:spcBef>
              <a:spcAft>
                <a:spcPts val="600"/>
              </a:spcAft>
              <a:buFont typeface="Arial" panose="020B0604020202020204" pitchFamily="34" charset="0"/>
              <a:buChar char="•"/>
            </a:pPr>
            <a:r>
              <a:rPr lang="en-NZ" sz="1800" dirty="0"/>
              <a:t>Lotteries require secured funders to cover 1/3</a:t>
            </a:r>
            <a:r>
              <a:rPr lang="en-NZ" sz="1800" baseline="30000" dirty="0"/>
              <a:t>rd</a:t>
            </a:r>
            <a:r>
              <a:rPr lang="en-NZ" sz="1800" dirty="0"/>
              <a:t> of the project cost.</a:t>
            </a:r>
          </a:p>
          <a:p>
            <a:pPr marL="285750" indent="-285750">
              <a:spcBef>
                <a:spcPts val="600"/>
              </a:spcBef>
              <a:spcAft>
                <a:spcPts val="600"/>
              </a:spcAft>
              <a:buFont typeface="Arial" panose="020B0604020202020204" pitchFamily="34" charset="0"/>
              <a:buChar char="•"/>
            </a:pPr>
            <a:r>
              <a:rPr lang="en-NZ" sz="1800" dirty="0"/>
              <a:t>A partnership with Tasman Environmental Trust to use the Cobb Mitigation Fund for secured funding has enabled us to receive our latest grant, with a 3-year project budget of $150k, to carry our control work in the lower Takaka Valley.</a:t>
            </a:r>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21</a:t>
            </a:fld>
            <a:endParaRPr lang="en-NZ"/>
          </a:p>
        </p:txBody>
      </p:sp>
    </p:spTree>
    <p:extLst>
      <p:ext uri="{BB962C8B-B14F-4D97-AF65-F5344CB8AC3E}">
        <p14:creationId xmlns:p14="http://schemas.microsoft.com/office/powerpoint/2010/main" val="3140270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sz="1800" b="1" dirty="0"/>
              <a:t>Assessment </a:t>
            </a:r>
            <a:r>
              <a:rPr lang="mr-IN" sz="1800" b="1" dirty="0"/>
              <a:t>–</a:t>
            </a:r>
            <a:r>
              <a:rPr lang="en-NZ" sz="1800" b="1" dirty="0"/>
              <a:t> Takaka River Onekaka</a:t>
            </a:r>
          </a:p>
          <a:p>
            <a:pPr marL="457200" indent="-457200">
              <a:spcBef>
                <a:spcPts val="600"/>
              </a:spcBef>
              <a:spcAft>
                <a:spcPts val="600"/>
              </a:spcAft>
              <a:buFont typeface="Arial" panose="020B0604020202020204" pitchFamily="34" charset="0"/>
              <a:buChar char="•"/>
            </a:pPr>
            <a:r>
              <a:rPr lang="en-NZ" sz="1800" dirty="0"/>
              <a:t>Golden Bay Community Trust and Tasman Environmental Trust are funding </a:t>
            </a:r>
            <a:r>
              <a:rPr lang="en-NZ" sz="1800" u="sng" dirty="0"/>
              <a:t>assessment </a:t>
            </a:r>
            <a:r>
              <a:rPr lang="en-NZ" sz="1800" dirty="0"/>
              <a:t> of the area from the Takaka River towards Onekaka. </a:t>
            </a:r>
          </a:p>
          <a:p>
            <a:pPr marL="457200" indent="-457200">
              <a:spcBef>
                <a:spcPts val="600"/>
              </a:spcBef>
              <a:spcAft>
                <a:spcPts val="600"/>
              </a:spcAft>
              <a:buFont typeface="Arial" panose="020B0604020202020204" pitchFamily="34" charset="0"/>
              <a:buChar char="•"/>
            </a:pPr>
            <a:r>
              <a:rPr lang="en-NZ" sz="1800" dirty="0"/>
              <a:t>The current area being assessed involves 220 properties, but 65 are more than 8ha and occupy 94% of the area. </a:t>
            </a:r>
          </a:p>
          <a:p>
            <a:pPr marL="457200" indent="-457200">
              <a:spcBef>
                <a:spcPts val="600"/>
              </a:spcBef>
              <a:spcAft>
                <a:spcPts val="600"/>
              </a:spcAft>
              <a:buFont typeface="Arial" panose="020B0604020202020204" pitchFamily="34" charset="0"/>
              <a:buChar char="•"/>
            </a:pPr>
            <a:r>
              <a:rPr lang="en-NZ" sz="1800" dirty="0"/>
              <a:t>Drones help us with hard to see areas. </a:t>
            </a:r>
          </a:p>
          <a:p>
            <a:pPr marL="457200" indent="-457200">
              <a:spcBef>
                <a:spcPts val="600"/>
              </a:spcBef>
              <a:spcAft>
                <a:spcPts val="600"/>
              </a:spcAft>
              <a:buFont typeface="Arial" panose="020B0604020202020204" pitchFamily="34" charset="0"/>
              <a:buChar char="•"/>
            </a:pPr>
            <a:r>
              <a:rPr lang="en-NZ" sz="1800" dirty="0"/>
              <a:t>We will add in smaller properties with known infestations – eg Climbing asparagus to be sure the outer limit of its spread is discovered.</a:t>
            </a:r>
          </a:p>
          <a:p>
            <a:endParaRPr lang="en-NZ" sz="1800" dirty="0"/>
          </a:p>
        </p:txBody>
      </p:sp>
      <p:sp>
        <p:nvSpPr>
          <p:cNvPr id="4" name="Slide Number Placeholder 3"/>
          <p:cNvSpPr>
            <a:spLocks noGrp="1"/>
          </p:cNvSpPr>
          <p:nvPr>
            <p:ph type="sldNum" sz="quarter" idx="10"/>
          </p:nvPr>
        </p:nvSpPr>
        <p:spPr/>
        <p:txBody>
          <a:bodyPr/>
          <a:lstStyle/>
          <a:p>
            <a:fld id="{BA2387EF-6AE8-4378-A9B7-6989EE8178AE}" type="slidenum">
              <a:rPr lang="en-NZ" smtClean="0"/>
              <a:t>22</a:t>
            </a:fld>
            <a:endParaRPr lang="en-NZ"/>
          </a:p>
        </p:txBody>
      </p:sp>
    </p:spTree>
    <p:extLst>
      <p:ext uri="{BB962C8B-B14F-4D97-AF65-F5344CB8AC3E}">
        <p14:creationId xmlns:p14="http://schemas.microsoft.com/office/powerpoint/2010/main" val="648453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600"/>
              </a:spcBef>
              <a:spcAft>
                <a:spcPts val="600"/>
              </a:spcAft>
            </a:pPr>
            <a:r>
              <a:rPr lang="en-NZ" sz="1800" b="1" dirty="0"/>
              <a:t>Assessment - Takaka Hill &amp; Riwaka to Marahau </a:t>
            </a:r>
          </a:p>
          <a:p>
            <a:pPr marL="171450" indent="-171450">
              <a:spcBef>
                <a:spcPts val="600"/>
              </a:spcBef>
              <a:spcAft>
                <a:spcPts val="600"/>
              </a:spcAft>
              <a:buFont typeface="Arial"/>
              <a:buChar char="•"/>
            </a:pPr>
            <a:r>
              <a:rPr lang="en-NZ" sz="1800" dirty="0"/>
              <a:t>Planning with Janszoon and TDC to assess and apply for funding to clear this area of OMB and BPV. This will complete the “halo” around ATNP for the initial knockdown of these vines. </a:t>
            </a:r>
          </a:p>
          <a:p>
            <a:pPr marL="171450" indent="-171450">
              <a:spcBef>
                <a:spcPts val="600"/>
              </a:spcBef>
              <a:spcAft>
                <a:spcPts val="600"/>
              </a:spcAft>
              <a:buFont typeface="Arial"/>
              <a:buChar char="•"/>
            </a:pPr>
            <a:r>
              <a:rPr lang="en-NZ" sz="1800" dirty="0"/>
              <a:t>We have had an offer of free helcopter time for assessment work in this area following our flagship work on Takaka Hill.</a:t>
            </a:r>
          </a:p>
          <a:p>
            <a:pPr marL="171450" indent="-171450">
              <a:spcBef>
                <a:spcPts val="600"/>
              </a:spcBef>
              <a:spcAft>
                <a:spcPts val="600"/>
              </a:spcAft>
              <a:buFont typeface="Arial"/>
              <a:buChar char="•"/>
            </a:pPr>
            <a:r>
              <a:rPr lang="en-NZ" sz="1800" dirty="0"/>
              <a:t>Have submitted for Riwaka to Marahau to be an area of “</a:t>
            </a:r>
            <a:r>
              <a:rPr lang="en-NZ" sz="1800" b="1" u="sng" dirty="0"/>
              <a:t>Progressive Control”</a:t>
            </a:r>
            <a:r>
              <a:rPr lang="en-NZ" sz="1800" dirty="0"/>
              <a:t>  for Banana Passion vine and Old man’s beard at the current RPMS/RPMP review </a:t>
            </a:r>
          </a:p>
          <a:p>
            <a:pPr marL="171450" indent="-171450">
              <a:buFont typeface="Arial"/>
              <a:buChar char="•"/>
            </a:pPr>
            <a:endParaRPr lang="en-NZ" sz="1800" dirty="0"/>
          </a:p>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23</a:t>
            </a:fld>
            <a:endParaRPr lang="en-NZ"/>
          </a:p>
        </p:txBody>
      </p:sp>
    </p:spTree>
    <p:extLst>
      <p:ext uri="{BB962C8B-B14F-4D97-AF65-F5344CB8AC3E}">
        <p14:creationId xmlns:p14="http://schemas.microsoft.com/office/powerpoint/2010/main" val="1901601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spcBef>
                <a:spcPts val="600"/>
              </a:spcBef>
              <a:spcAft>
                <a:spcPts val="600"/>
              </a:spcAft>
              <a:buFont typeface="Arial"/>
              <a:buChar char="•"/>
            </a:pPr>
            <a:r>
              <a:rPr lang="en-US" sz="1800" dirty="0"/>
              <a:t>Project de-Vine manages its control programme according to management units.</a:t>
            </a:r>
          </a:p>
          <a:p>
            <a:pPr marL="285750" indent="-285750">
              <a:spcBef>
                <a:spcPts val="600"/>
              </a:spcBef>
              <a:spcAft>
                <a:spcPts val="600"/>
              </a:spcAft>
              <a:buFont typeface="Arial"/>
              <a:buChar char="•"/>
            </a:pPr>
            <a:r>
              <a:rPr lang="en-US" sz="1800" dirty="0"/>
              <a:t>These are the units of eastern Golden Bay and Riwaka to Marahau (the borders of Abel Tasman National Park).</a:t>
            </a:r>
          </a:p>
        </p:txBody>
      </p:sp>
      <p:sp>
        <p:nvSpPr>
          <p:cNvPr id="4" name="Slide Number Placeholder 3"/>
          <p:cNvSpPr>
            <a:spLocks noGrp="1"/>
          </p:cNvSpPr>
          <p:nvPr>
            <p:ph type="sldNum" sz="quarter" idx="10"/>
          </p:nvPr>
        </p:nvSpPr>
        <p:spPr/>
        <p:txBody>
          <a:bodyPr/>
          <a:lstStyle/>
          <a:p>
            <a:fld id="{BA2387EF-6AE8-4378-A9B7-6989EE8178AE}" type="slidenum">
              <a:rPr lang="en-NZ" smtClean="0"/>
              <a:t>3</a:t>
            </a:fld>
            <a:endParaRPr lang="en-NZ"/>
          </a:p>
        </p:txBody>
      </p:sp>
    </p:spTree>
    <p:extLst>
      <p:ext uri="{BB962C8B-B14F-4D97-AF65-F5344CB8AC3E}">
        <p14:creationId xmlns:p14="http://schemas.microsoft.com/office/powerpoint/2010/main" val="3307703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600"/>
              </a:spcBef>
              <a:spcAft>
                <a:spcPts val="600"/>
              </a:spcAft>
            </a:pPr>
            <a:r>
              <a:rPr lang="en-NZ" sz="1600" dirty="0"/>
              <a:t>Ongoing control</a:t>
            </a:r>
          </a:p>
          <a:p>
            <a:pPr marL="285750" indent="-285750">
              <a:spcBef>
                <a:spcPts val="600"/>
              </a:spcBef>
              <a:spcAft>
                <a:spcPts val="600"/>
              </a:spcAft>
              <a:buFont typeface="Arial"/>
              <a:buChar char="•"/>
            </a:pPr>
            <a:r>
              <a:rPr lang="en-NZ" sz="1600" dirty="0"/>
              <a:t>Follow up control work in the fourth or fifth year and then again two to three years later. Our funder for this crucial phase is primarily the Rata Foundation.</a:t>
            </a:r>
          </a:p>
          <a:p>
            <a:pPr marL="285750" indent="-285750">
              <a:spcBef>
                <a:spcPts val="600"/>
              </a:spcBef>
              <a:spcAft>
                <a:spcPts val="600"/>
              </a:spcAft>
              <a:buFont typeface="Arial"/>
              <a:buChar char="•"/>
            </a:pPr>
            <a:r>
              <a:rPr lang="en-NZ" sz="1600" dirty="0"/>
              <a:t>We have successfully run working bees to activate the local owners in many ongoing control sites.</a:t>
            </a:r>
          </a:p>
          <a:p>
            <a:endParaRPr lang="en-US" sz="1600" dirty="0"/>
          </a:p>
        </p:txBody>
      </p:sp>
      <p:sp>
        <p:nvSpPr>
          <p:cNvPr id="4" name="Slide Number Placeholder 3"/>
          <p:cNvSpPr>
            <a:spLocks noGrp="1"/>
          </p:cNvSpPr>
          <p:nvPr>
            <p:ph type="sldNum" sz="quarter" idx="10"/>
          </p:nvPr>
        </p:nvSpPr>
        <p:spPr/>
        <p:txBody>
          <a:bodyPr/>
          <a:lstStyle/>
          <a:p>
            <a:fld id="{BA2387EF-6AE8-4378-A9B7-6989EE8178AE}" type="slidenum">
              <a:rPr lang="en-NZ" smtClean="0"/>
              <a:t>24</a:t>
            </a:fld>
            <a:endParaRPr lang="en-NZ"/>
          </a:p>
        </p:txBody>
      </p:sp>
    </p:spTree>
    <p:extLst>
      <p:ext uri="{BB962C8B-B14F-4D97-AF65-F5344CB8AC3E}">
        <p14:creationId xmlns:p14="http://schemas.microsoft.com/office/powerpoint/2010/main" val="3430954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259745" y="4343400"/>
            <a:ext cx="6378193" cy="4647268"/>
          </a:xfrm>
        </p:spPr>
        <p:txBody>
          <a:bodyPr/>
          <a:lstStyle/>
          <a:p>
            <a:r>
              <a:rPr lang="en-NZ" sz="1800" b="1" dirty="0"/>
              <a:t>Reporting to Funders and Landowners</a:t>
            </a:r>
          </a:p>
          <a:p>
            <a:endParaRPr lang="en-NZ" sz="1800" b="1" dirty="0"/>
          </a:p>
          <a:p>
            <a:r>
              <a:rPr lang="en-NZ" sz="1800" dirty="0"/>
              <a:t>A key part of our work is reporting back to funders and land owners.  We report to land owners on the numbers of pest plants killed and on the phase of control that properties are in.</a:t>
            </a:r>
          </a:p>
          <a:p>
            <a:endParaRPr lang="en-NZ" dirty="0"/>
          </a:p>
          <a:p>
            <a:endParaRPr lang="en-NZ" dirty="0"/>
          </a:p>
          <a:p>
            <a:endParaRPr lang="en-NZ" dirty="0"/>
          </a:p>
          <a:p>
            <a:endParaRPr lang="en-NZ" dirty="0"/>
          </a:p>
          <a:p>
            <a:endParaRPr lang="en-NZ" dirty="0"/>
          </a:p>
          <a:p>
            <a:endParaRPr lang="en-NZ" dirty="0"/>
          </a:p>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25</a:t>
            </a:fld>
            <a:endParaRPr lang="en-NZ"/>
          </a:p>
        </p:txBody>
      </p:sp>
    </p:spTree>
    <p:extLst>
      <p:ext uri="{BB962C8B-B14F-4D97-AF65-F5344CB8AC3E}">
        <p14:creationId xmlns:p14="http://schemas.microsoft.com/office/powerpoint/2010/main" val="3644379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2387EF-6AE8-4378-A9B7-6989EE8178AE}" type="slidenum">
              <a:rPr lang="en-NZ" smtClean="0"/>
              <a:t>37</a:t>
            </a:fld>
            <a:endParaRPr lang="en-NZ"/>
          </a:p>
        </p:txBody>
      </p:sp>
    </p:spTree>
    <p:extLst>
      <p:ext uri="{BB962C8B-B14F-4D97-AF65-F5344CB8AC3E}">
        <p14:creationId xmlns:p14="http://schemas.microsoft.com/office/powerpoint/2010/main" val="1929105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39</a:t>
            </a:fld>
            <a:endParaRPr lang="en-NZ"/>
          </a:p>
        </p:txBody>
      </p:sp>
    </p:spTree>
    <p:extLst>
      <p:ext uri="{BB962C8B-B14F-4D97-AF65-F5344CB8AC3E}">
        <p14:creationId xmlns:p14="http://schemas.microsoft.com/office/powerpoint/2010/main" val="3277326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spcBef>
                <a:spcPts val="600"/>
              </a:spcBef>
              <a:spcAft>
                <a:spcPts val="600"/>
              </a:spcAft>
              <a:buFont typeface="Arial"/>
              <a:buChar char="•"/>
            </a:pPr>
            <a:r>
              <a:rPr lang="en-NZ" sz="1800" dirty="0"/>
              <a:t>Start Neighbourhood Weedbusting groups to encourage pest vine control work in areas where Project De-Vine does not have funding. </a:t>
            </a:r>
          </a:p>
          <a:p>
            <a:pPr marL="285750" indent="-285750">
              <a:spcBef>
                <a:spcPts val="600"/>
              </a:spcBef>
              <a:spcAft>
                <a:spcPts val="600"/>
              </a:spcAft>
              <a:buFont typeface="Arial"/>
              <a:buChar char="•"/>
            </a:pPr>
            <a:r>
              <a:rPr lang="en-NZ" sz="1800" dirty="0"/>
              <a:t>Funded by sponsorship from Nelson Building Society and Cut’n’Paste supplying the gel bottles. </a:t>
            </a:r>
          </a:p>
          <a:p>
            <a:pPr marL="285750" indent="-285750">
              <a:spcBef>
                <a:spcPts val="600"/>
              </a:spcBef>
              <a:spcAft>
                <a:spcPts val="600"/>
              </a:spcAft>
              <a:buFont typeface="Arial"/>
              <a:buChar char="•"/>
            </a:pPr>
            <a:r>
              <a:rPr lang="en-NZ" sz="1800" dirty="0"/>
              <a:t>Various local businesses fund individual working bees.</a:t>
            </a:r>
          </a:p>
          <a:p>
            <a:pPr marL="285750" indent="-285750">
              <a:spcBef>
                <a:spcPts val="600"/>
              </a:spcBef>
              <a:spcAft>
                <a:spcPts val="600"/>
              </a:spcAft>
              <a:buFont typeface="Arial"/>
              <a:buChar char="•"/>
            </a:pPr>
            <a:r>
              <a:rPr lang="en-NZ" sz="1800" dirty="0"/>
              <a:t>Support “outreach” groups to start – Mountain bikers working on Codgers track outside Nelson and Motueka Valley and Marahau Residents Associations.</a:t>
            </a:r>
          </a:p>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40</a:t>
            </a:fld>
            <a:endParaRPr lang="en-NZ"/>
          </a:p>
        </p:txBody>
      </p:sp>
    </p:spTree>
    <p:extLst>
      <p:ext uri="{BB962C8B-B14F-4D97-AF65-F5344CB8AC3E}">
        <p14:creationId xmlns:p14="http://schemas.microsoft.com/office/powerpoint/2010/main" val="3378145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spcBef>
                <a:spcPts val="600"/>
              </a:spcBef>
              <a:spcAft>
                <a:spcPts val="600"/>
              </a:spcAft>
              <a:buFont typeface="Arial"/>
              <a:buChar char="•"/>
            </a:pPr>
            <a:r>
              <a:rPr lang="en-NZ" sz="1800" dirty="0"/>
              <a:t>PDVT by choice uses Glyphosate with the safe surfactant APG. </a:t>
            </a:r>
          </a:p>
          <a:p>
            <a:pPr marL="285750" indent="-285750">
              <a:spcBef>
                <a:spcPts val="600"/>
              </a:spcBef>
              <a:spcAft>
                <a:spcPts val="600"/>
              </a:spcAft>
              <a:buFont typeface="Arial"/>
              <a:buChar char="•"/>
            </a:pPr>
            <a:r>
              <a:rPr lang="en-NZ" sz="1800" dirty="0"/>
              <a:t>These are found in AgPro Green for the liquid and Cut’n’Paste for the gel and other brands.</a:t>
            </a:r>
          </a:p>
          <a:p>
            <a:pPr marL="285750" indent="-285750">
              <a:spcBef>
                <a:spcPts val="600"/>
              </a:spcBef>
              <a:spcAft>
                <a:spcPts val="600"/>
              </a:spcAft>
              <a:buFont typeface="Arial"/>
              <a:buChar char="•"/>
            </a:pPr>
            <a:r>
              <a:rPr lang="en-NZ" sz="1800" dirty="0"/>
              <a:t>We have available an organic gel, from Cut’n’Paste, made with Acetic acid (vinegar) &amp; salt for those not wanting to use chemicals. Several applications are often needed to kill the plant. </a:t>
            </a:r>
          </a:p>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43</a:t>
            </a:fld>
            <a:endParaRPr lang="en-NZ"/>
          </a:p>
        </p:txBody>
      </p:sp>
    </p:spTree>
    <p:extLst>
      <p:ext uri="{BB962C8B-B14F-4D97-AF65-F5344CB8AC3E}">
        <p14:creationId xmlns:p14="http://schemas.microsoft.com/office/powerpoint/2010/main" val="2084437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486400" cy="1552479"/>
          </a:xfrm>
        </p:spPr>
        <p:txBody>
          <a:bodyPr/>
          <a:lstStyle/>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44</a:t>
            </a:fld>
            <a:endParaRPr lang="en-NZ"/>
          </a:p>
        </p:txBody>
      </p:sp>
    </p:spTree>
    <p:extLst>
      <p:ext uri="{BB962C8B-B14F-4D97-AF65-F5344CB8AC3E}">
        <p14:creationId xmlns:p14="http://schemas.microsoft.com/office/powerpoint/2010/main" val="3197577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BA2387EF-6AE8-4378-A9B7-6989EE8178AE}" type="slidenum">
              <a:rPr lang="en-NZ" smtClean="0"/>
              <a:t>45</a:t>
            </a:fld>
            <a:endParaRPr lang="en-NZ"/>
          </a:p>
        </p:txBody>
      </p:sp>
    </p:spTree>
    <p:extLst>
      <p:ext uri="{BB962C8B-B14F-4D97-AF65-F5344CB8AC3E}">
        <p14:creationId xmlns:p14="http://schemas.microsoft.com/office/powerpoint/2010/main" val="621783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sz="1600" dirty="0"/>
              <a:t>Project De-Vine Primary Objectives</a:t>
            </a:r>
          </a:p>
          <a:p>
            <a:endParaRPr lang="en-NZ" sz="1600" dirty="0"/>
          </a:p>
          <a:p>
            <a:pPr marL="285750" indent="-285750">
              <a:spcBef>
                <a:spcPts val="600"/>
              </a:spcBef>
              <a:spcAft>
                <a:spcPts val="600"/>
              </a:spcAft>
              <a:buFont typeface="Arial"/>
              <a:buChar char="•"/>
            </a:pPr>
            <a:r>
              <a:rPr lang="en-NZ" sz="1600" dirty="0"/>
              <a:t>To control banana passion vine, old man's beard and other key invasive plants in Golden Bay, to the extent that no fruit or seed producing plants (zero-density) remain.</a:t>
            </a:r>
          </a:p>
          <a:p>
            <a:pPr marL="285750" indent="-285750">
              <a:spcBef>
                <a:spcPts val="600"/>
              </a:spcBef>
              <a:spcAft>
                <a:spcPts val="600"/>
              </a:spcAft>
              <a:buFont typeface="Arial"/>
              <a:buChar char="•"/>
            </a:pPr>
            <a:r>
              <a:rPr lang="en-NZ" sz="1600" dirty="0"/>
              <a:t>To form a buffer zone, “halo" around Abel Tasman and Kahurangi National Parks to assist partner organisations to keep the Parks weed free (DOC, Project Janszoon).</a:t>
            </a:r>
          </a:p>
          <a:p>
            <a:pPr marL="285750" indent="-285750">
              <a:spcBef>
                <a:spcPts val="600"/>
              </a:spcBef>
              <a:spcAft>
                <a:spcPts val="600"/>
              </a:spcAft>
              <a:buFont typeface="Arial"/>
              <a:buChar char="•"/>
            </a:pPr>
            <a:r>
              <a:rPr lang="en-NZ" sz="1600" dirty="0"/>
              <a:t>To be leaders in innovative and effective methods of community-led regional-scale weed control.</a:t>
            </a:r>
          </a:p>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4</a:t>
            </a:fld>
            <a:endParaRPr lang="en-NZ"/>
          </a:p>
        </p:txBody>
      </p:sp>
    </p:spTree>
    <p:extLst>
      <p:ext uri="{BB962C8B-B14F-4D97-AF65-F5344CB8AC3E}">
        <p14:creationId xmlns:p14="http://schemas.microsoft.com/office/powerpoint/2010/main" val="2557789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sz="1800" dirty="0"/>
              <a:t>Tata Peninsula Before and 3 years after</a:t>
            </a:r>
            <a:r>
              <a:rPr lang="en-NZ" sz="1800" baseline="0" dirty="0"/>
              <a:t> – same location with Rata trees being  planted.</a:t>
            </a:r>
            <a:endParaRPr lang="en-NZ" sz="1800" dirty="0"/>
          </a:p>
        </p:txBody>
      </p:sp>
      <p:sp>
        <p:nvSpPr>
          <p:cNvPr id="4" name="Slide Number Placeholder 3"/>
          <p:cNvSpPr>
            <a:spLocks noGrp="1"/>
          </p:cNvSpPr>
          <p:nvPr>
            <p:ph type="sldNum" sz="quarter" idx="10"/>
          </p:nvPr>
        </p:nvSpPr>
        <p:spPr/>
        <p:txBody>
          <a:bodyPr/>
          <a:lstStyle/>
          <a:p>
            <a:fld id="{BA2387EF-6AE8-4378-A9B7-6989EE8178AE}" type="slidenum">
              <a:rPr lang="en-NZ" smtClean="0"/>
              <a:t>5</a:t>
            </a:fld>
            <a:endParaRPr lang="en-NZ"/>
          </a:p>
        </p:txBody>
      </p:sp>
    </p:spTree>
    <p:extLst>
      <p:ext uri="{BB962C8B-B14F-4D97-AF65-F5344CB8AC3E}">
        <p14:creationId xmlns:p14="http://schemas.microsoft.com/office/powerpoint/2010/main" val="959386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600"/>
              </a:spcBef>
              <a:spcAft>
                <a:spcPts val="600"/>
              </a:spcAft>
            </a:pPr>
            <a:r>
              <a:rPr lang="en-US" sz="1600" dirty="0">
                <a:latin typeface="+mj-lt"/>
              </a:rPr>
              <a:t>Flagship site: Takaka Hill</a:t>
            </a:r>
          </a:p>
          <a:p>
            <a:pPr marL="285750" indent="-285750">
              <a:spcBef>
                <a:spcPts val="600"/>
              </a:spcBef>
              <a:spcAft>
                <a:spcPts val="600"/>
              </a:spcAft>
              <a:buFont typeface="Arial"/>
              <a:buChar char="•"/>
            </a:pPr>
            <a:r>
              <a:rPr lang="en-US" sz="1600" dirty="0">
                <a:latin typeface="+mj-lt"/>
              </a:rPr>
              <a:t>Project De-Vine has worked with NZ Transit Authority to control pest vines on the Takaka Hill roadside section of SH 60.</a:t>
            </a:r>
          </a:p>
          <a:p>
            <a:pPr>
              <a:spcBef>
                <a:spcPts val="600"/>
              </a:spcBef>
              <a:spcAft>
                <a:spcPts val="600"/>
              </a:spcAft>
            </a:pPr>
            <a:r>
              <a:rPr lang="en-US" sz="1600" dirty="0"/>
              <a:t>Flagship site: Waingaro River </a:t>
            </a:r>
            <a:endParaRPr lang="en-US" sz="1600" dirty="0">
              <a:latin typeface="+mj-lt"/>
            </a:endParaRPr>
          </a:p>
          <a:p>
            <a:pPr marL="285750" indent="-285750">
              <a:spcBef>
                <a:spcPts val="600"/>
              </a:spcBef>
              <a:spcAft>
                <a:spcPts val="600"/>
              </a:spcAft>
              <a:buFont typeface="Arial"/>
              <a:buChar char="•"/>
            </a:pPr>
            <a:r>
              <a:rPr lang="en-US" sz="1600" dirty="0">
                <a:latin typeface="+mj-lt"/>
              </a:rPr>
              <a:t>Sponsored by LINZ to control banana passion vines and old man’s beard</a:t>
            </a:r>
          </a:p>
          <a:p>
            <a:endParaRPr lang="en-US" dirty="0"/>
          </a:p>
        </p:txBody>
      </p:sp>
      <p:sp>
        <p:nvSpPr>
          <p:cNvPr id="4" name="Slide Number Placeholder 3"/>
          <p:cNvSpPr>
            <a:spLocks noGrp="1"/>
          </p:cNvSpPr>
          <p:nvPr>
            <p:ph type="sldNum" sz="quarter" idx="10"/>
          </p:nvPr>
        </p:nvSpPr>
        <p:spPr>
          <a:xfrm>
            <a:off x="3899043" y="8685213"/>
            <a:ext cx="2971800" cy="457200"/>
          </a:xfrm>
        </p:spPr>
        <p:txBody>
          <a:bodyPr/>
          <a:lstStyle/>
          <a:p>
            <a:fld id="{BA2387EF-6AE8-4378-A9B7-6989EE8178AE}" type="slidenum">
              <a:rPr lang="en-NZ" smtClean="0"/>
              <a:t>6</a:t>
            </a:fld>
            <a:endParaRPr lang="en-NZ"/>
          </a:p>
        </p:txBody>
      </p:sp>
    </p:spTree>
    <p:extLst>
      <p:ext uri="{BB962C8B-B14F-4D97-AF65-F5344CB8AC3E}">
        <p14:creationId xmlns:p14="http://schemas.microsoft.com/office/powerpoint/2010/main" val="864554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sz="1600" dirty="0"/>
          </a:p>
        </p:txBody>
      </p:sp>
      <p:sp>
        <p:nvSpPr>
          <p:cNvPr id="4" name="Slide Number Placeholder 3"/>
          <p:cNvSpPr>
            <a:spLocks noGrp="1"/>
          </p:cNvSpPr>
          <p:nvPr>
            <p:ph type="sldNum" sz="quarter" idx="10"/>
          </p:nvPr>
        </p:nvSpPr>
        <p:spPr/>
        <p:txBody>
          <a:bodyPr/>
          <a:lstStyle/>
          <a:p>
            <a:fld id="{BA2387EF-6AE8-4378-A9B7-6989EE8178AE}" type="slidenum">
              <a:rPr lang="en-NZ" smtClean="0"/>
              <a:t>7</a:t>
            </a:fld>
            <a:endParaRPr lang="en-NZ"/>
          </a:p>
        </p:txBody>
      </p:sp>
    </p:spTree>
    <p:extLst>
      <p:ext uri="{BB962C8B-B14F-4D97-AF65-F5344CB8AC3E}">
        <p14:creationId xmlns:p14="http://schemas.microsoft.com/office/powerpoint/2010/main" val="2409761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600"/>
              </a:spcBef>
              <a:spcAft>
                <a:spcPts val="600"/>
              </a:spcAft>
            </a:pPr>
            <a:r>
              <a:rPr lang="en-NZ" sz="1600" b="1" u="sng" dirty="0"/>
              <a:t>First Funding</a:t>
            </a:r>
          </a:p>
          <a:p>
            <a:pPr>
              <a:spcBef>
                <a:spcPts val="600"/>
              </a:spcBef>
              <a:spcAft>
                <a:spcPts val="600"/>
              </a:spcAft>
            </a:pPr>
            <a:r>
              <a:rPr lang="en-NZ" sz="1600" b="1" u="sng" dirty="0"/>
              <a:t>2009 / 10</a:t>
            </a:r>
            <a:r>
              <a:rPr lang="en-NZ" sz="1600" dirty="0"/>
              <a:t> </a:t>
            </a:r>
          </a:p>
          <a:p>
            <a:pPr marL="285750" indent="-285750">
              <a:spcBef>
                <a:spcPts val="600"/>
              </a:spcBef>
              <a:spcAft>
                <a:spcPts val="600"/>
              </a:spcAft>
              <a:buFont typeface="Arial"/>
              <a:buChar char="•"/>
            </a:pPr>
            <a:r>
              <a:rPr lang="en-NZ" sz="1600" dirty="0"/>
              <a:t>In spite of their efforts, there still seemed to be a a never-ending number of vines on properties around them and an endless sea of eadging closer to their QEII covenant.</a:t>
            </a:r>
          </a:p>
          <a:p>
            <a:pPr marL="285750" indent="-285750">
              <a:spcBef>
                <a:spcPts val="600"/>
              </a:spcBef>
              <a:spcAft>
                <a:spcPts val="600"/>
              </a:spcAft>
              <a:buFont typeface="Arial"/>
              <a:buChar char="•"/>
            </a:pPr>
            <a:r>
              <a:rPr lang="en-NZ" sz="1600" dirty="0"/>
              <a:t>The local  QEII representative suggested applying for help from the DOC Biodiversity Condition Fund (BCF).</a:t>
            </a:r>
          </a:p>
          <a:p>
            <a:pPr marL="285750" indent="-285750">
              <a:spcBef>
                <a:spcPts val="600"/>
              </a:spcBef>
              <a:spcAft>
                <a:spcPts val="600"/>
              </a:spcAft>
              <a:buFont typeface="Arial"/>
              <a:buChar char="•"/>
            </a:pPr>
            <a:r>
              <a:rPr lang="en-NZ" sz="1600" dirty="0"/>
              <a:t>They applied along with other properties &amp; received $54,000 from the DOC Biodiversity Condition fund plus $4000 from TDC. </a:t>
            </a:r>
          </a:p>
          <a:p>
            <a:pPr marL="285750" indent="-285750">
              <a:spcBef>
                <a:spcPts val="600"/>
              </a:spcBef>
              <a:spcAft>
                <a:spcPts val="600"/>
              </a:spcAft>
              <a:buFont typeface="Arial"/>
              <a:buChar char="•"/>
            </a:pPr>
            <a:r>
              <a:rPr lang="en-NZ" sz="1600" dirty="0"/>
              <a:t>With this funding they killed 30,400 vines manually</a:t>
            </a:r>
          </a:p>
          <a:p>
            <a:pPr marL="285750" indent="-285750">
              <a:spcBef>
                <a:spcPts val="600"/>
              </a:spcBef>
              <a:spcAft>
                <a:spcPts val="600"/>
              </a:spcAft>
              <a:buFont typeface="Arial"/>
              <a:buChar char="•"/>
            </a:pPr>
            <a:r>
              <a:rPr lang="en-NZ" sz="1600" dirty="0"/>
              <a:t>Funding also enabled the recruitment of the first paid weedbusting team. </a:t>
            </a:r>
          </a:p>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11</a:t>
            </a:fld>
            <a:endParaRPr lang="en-NZ" dirty="0"/>
          </a:p>
        </p:txBody>
      </p:sp>
    </p:spTree>
    <p:extLst>
      <p:ext uri="{BB962C8B-B14F-4D97-AF65-F5344CB8AC3E}">
        <p14:creationId xmlns:p14="http://schemas.microsoft.com/office/powerpoint/2010/main" val="202631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486400" cy="2637752"/>
          </a:xfrm>
        </p:spPr>
        <p:txBody>
          <a:bodyPr/>
          <a:lstStyle/>
          <a:p>
            <a:pPr marL="285750" indent="-285750">
              <a:spcBef>
                <a:spcPts val="600"/>
              </a:spcBef>
              <a:spcAft>
                <a:spcPts val="600"/>
              </a:spcAft>
              <a:buFont typeface="Arial"/>
              <a:buChar char="•"/>
            </a:pPr>
            <a:r>
              <a:rPr lang="en-NZ" sz="1600" dirty="0"/>
              <a:t>As confidence grew, so did the area covered.</a:t>
            </a:r>
          </a:p>
          <a:p>
            <a:pPr marL="285750" indent="-285750">
              <a:spcBef>
                <a:spcPts val="600"/>
              </a:spcBef>
              <a:spcAft>
                <a:spcPts val="600"/>
              </a:spcAft>
              <a:buFont typeface="Arial"/>
              <a:buChar char="•"/>
            </a:pPr>
            <a:r>
              <a:rPr lang="en-NZ" sz="1600" dirty="0"/>
              <a:t>Over 2011 / 2013 a further 130 properties underwent assessment and control in the Clifton, Rameka and Pohara areas with funding from the DOC Biodiversity Condition fund.</a:t>
            </a:r>
          </a:p>
          <a:p>
            <a:pPr marL="285750" indent="-285750">
              <a:spcBef>
                <a:spcPts val="600"/>
              </a:spcBef>
              <a:spcAft>
                <a:spcPts val="600"/>
              </a:spcAft>
              <a:buFont typeface="Arial"/>
              <a:buChar char="•"/>
            </a:pPr>
            <a:r>
              <a:rPr lang="en-NZ" sz="1600" dirty="0"/>
              <a:t>Since then many more grants, totalling in excess of $1.3 million, have enabled effective control over large parts of Golden Bay</a:t>
            </a:r>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12</a:t>
            </a:fld>
            <a:endParaRPr lang="en-NZ"/>
          </a:p>
        </p:txBody>
      </p:sp>
    </p:spTree>
    <p:extLst>
      <p:ext uri="{BB962C8B-B14F-4D97-AF65-F5344CB8AC3E}">
        <p14:creationId xmlns:p14="http://schemas.microsoft.com/office/powerpoint/2010/main" val="966468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sz="1800" dirty="0"/>
              <a:t>Recent Years</a:t>
            </a:r>
          </a:p>
          <a:p>
            <a:endParaRPr lang="en-NZ" sz="1800" dirty="0"/>
          </a:p>
          <a:p>
            <a:pPr marL="171450" indent="-171450">
              <a:spcBef>
                <a:spcPts val="600"/>
              </a:spcBef>
              <a:spcAft>
                <a:spcPts val="600"/>
              </a:spcAft>
              <a:buFont typeface="Arial"/>
              <a:buChar char="•"/>
            </a:pPr>
            <a:r>
              <a:rPr lang="en-NZ" sz="1800" dirty="0"/>
              <a:t>Until 2016, Project De-Vine was under the umbrella of Forest and Bird</a:t>
            </a:r>
          </a:p>
          <a:p>
            <a:pPr marL="171450" indent="-171450">
              <a:spcBef>
                <a:spcPts val="600"/>
              </a:spcBef>
              <a:spcAft>
                <a:spcPts val="600"/>
              </a:spcAft>
              <a:buFont typeface="Arial"/>
              <a:buChar char="•"/>
            </a:pPr>
            <a:r>
              <a:rPr lang="en-NZ" sz="1800" dirty="0"/>
              <a:t>Since then it has become an independent charity – Project De-Vine Trust</a:t>
            </a:r>
          </a:p>
          <a:p>
            <a:pPr marL="171450" indent="-171450">
              <a:spcBef>
                <a:spcPts val="600"/>
              </a:spcBef>
              <a:spcAft>
                <a:spcPts val="600"/>
              </a:spcAft>
              <a:buFont typeface="Arial"/>
              <a:buChar char="•"/>
            </a:pPr>
            <a:r>
              <a:rPr lang="en-NZ" sz="1800" dirty="0"/>
              <a:t>A large part of the Trust’s work is on private land.</a:t>
            </a:r>
          </a:p>
          <a:p>
            <a:pPr marL="171450" indent="-171450">
              <a:buFont typeface="Arial"/>
              <a:buChar char="•"/>
            </a:pPr>
            <a:endParaRPr lang="en-NZ" sz="1800" dirty="0"/>
          </a:p>
          <a:p>
            <a:endParaRPr lang="en-US" dirty="0"/>
          </a:p>
        </p:txBody>
      </p:sp>
      <p:sp>
        <p:nvSpPr>
          <p:cNvPr id="4" name="Slide Number Placeholder 3"/>
          <p:cNvSpPr>
            <a:spLocks noGrp="1"/>
          </p:cNvSpPr>
          <p:nvPr>
            <p:ph type="sldNum" sz="quarter" idx="10"/>
          </p:nvPr>
        </p:nvSpPr>
        <p:spPr/>
        <p:txBody>
          <a:bodyPr/>
          <a:lstStyle/>
          <a:p>
            <a:fld id="{BA2387EF-6AE8-4378-A9B7-6989EE8178AE}" type="slidenum">
              <a:rPr lang="en-NZ" smtClean="0"/>
              <a:t>13</a:t>
            </a:fld>
            <a:endParaRPr lang="en-NZ"/>
          </a:p>
        </p:txBody>
      </p:sp>
    </p:spTree>
    <p:extLst>
      <p:ext uri="{BB962C8B-B14F-4D97-AF65-F5344CB8AC3E}">
        <p14:creationId xmlns:p14="http://schemas.microsoft.com/office/powerpoint/2010/main" val="4047753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F3B63C27-4DC2-481F-94D1-DED3924B211D}" type="datetimeFigureOut">
              <a:rPr lang="en-NZ" smtClean="0"/>
              <a:t>16/08/21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9D2CE23-0DDD-4BD5-A526-43EB4CA1821B}" type="slidenum">
              <a:rPr lang="en-NZ" smtClean="0"/>
              <a:t>‹#›</a:t>
            </a:fld>
            <a:endParaRPr lang="en-NZ"/>
          </a:p>
        </p:txBody>
      </p:sp>
    </p:spTree>
    <p:extLst>
      <p:ext uri="{BB962C8B-B14F-4D97-AF65-F5344CB8AC3E}">
        <p14:creationId xmlns:p14="http://schemas.microsoft.com/office/powerpoint/2010/main" val="36907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3B63C27-4DC2-481F-94D1-DED3924B211D}" type="datetimeFigureOut">
              <a:rPr lang="en-NZ" smtClean="0"/>
              <a:t>16/08/21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9D2CE23-0DDD-4BD5-A526-43EB4CA1821B}" type="slidenum">
              <a:rPr lang="en-NZ" smtClean="0"/>
              <a:t>‹#›</a:t>
            </a:fld>
            <a:endParaRPr lang="en-NZ"/>
          </a:p>
        </p:txBody>
      </p:sp>
    </p:spTree>
    <p:extLst>
      <p:ext uri="{BB962C8B-B14F-4D97-AF65-F5344CB8AC3E}">
        <p14:creationId xmlns:p14="http://schemas.microsoft.com/office/powerpoint/2010/main" val="2098942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3B63C27-4DC2-481F-94D1-DED3924B211D}" type="datetimeFigureOut">
              <a:rPr lang="en-NZ" smtClean="0"/>
              <a:t>16/08/21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9D2CE23-0DDD-4BD5-A526-43EB4CA1821B}" type="slidenum">
              <a:rPr lang="en-NZ" smtClean="0"/>
              <a:t>‹#›</a:t>
            </a:fld>
            <a:endParaRPr lang="en-NZ"/>
          </a:p>
        </p:txBody>
      </p:sp>
    </p:spTree>
    <p:extLst>
      <p:ext uri="{BB962C8B-B14F-4D97-AF65-F5344CB8AC3E}">
        <p14:creationId xmlns:p14="http://schemas.microsoft.com/office/powerpoint/2010/main" val="3792736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EB72061D-AFA9-4997-BEB5-231616D75A71}" type="datetimeFigureOut">
              <a:rPr lang="en-NZ"/>
              <a:pPr>
                <a:defRPr/>
              </a:pPr>
              <a:t>16/08/21</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fld id="{147F84D4-370B-445F-88F7-3E333063071C}" type="slidenum">
              <a:rPr lang="en-NZ" altLang="en-US"/>
              <a:pPr/>
              <a:t>‹#›</a:t>
            </a:fld>
            <a:endParaRPr lang="en-NZ" altLang="en-US"/>
          </a:p>
        </p:txBody>
      </p:sp>
    </p:spTree>
    <p:extLst>
      <p:ext uri="{BB962C8B-B14F-4D97-AF65-F5344CB8AC3E}">
        <p14:creationId xmlns:p14="http://schemas.microsoft.com/office/powerpoint/2010/main" val="112533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3B63C27-4DC2-481F-94D1-DED3924B211D}" type="datetimeFigureOut">
              <a:rPr lang="en-NZ" smtClean="0"/>
              <a:t>16/08/21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9D2CE23-0DDD-4BD5-A526-43EB4CA1821B}" type="slidenum">
              <a:rPr lang="en-NZ" smtClean="0"/>
              <a:t>‹#›</a:t>
            </a:fld>
            <a:endParaRPr lang="en-NZ"/>
          </a:p>
        </p:txBody>
      </p:sp>
    </p:spTree>
    <p:extLst>
      <p:ext uri="{BB962C8B-B14F-4D97-AF65-F5344CB8AC3E}">
        <p14:creationId xmlns:p14="http://schemas.microsoft.com/office/powerpoint/2010/main" val="616485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B63C27-4DC2-481F-94D1-DED3924B211D}" type="datetimeFigureOut">
              <a:rPr lang="en-NZ" smtClean="0"/>
              <a:t>16/08/21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9D2CE23-0DDD-4BD5-A526-43EB4CA1821B}" type="slidenum">
              <a:rPr lang="en-NZ" smtClean="0"/>
              <a:t>‹#›</a:t>
            </a:fld>
            <a:endParaRPr lang="en-NZ"/>
          </a:p>
        </p:txBody>
      </p:sp>
    </p:spTree>
    <p:extLst>
      <p:ext uri="{BB962C8B-B14F-4D97-AF65-F5344CB8AC3E}">
        <p14:creationId xmlns:p14="http://schemas.microsoft.com/office/powerpoint/2010/main" val="4159062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F3B63C27-4DC2-481F-94D1-DED3924B211D}" type="datetimeFigureOut">
              <a:rPr lang="en-NZ" smtClean="0"/>
              <a:t>16/08/21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9D2CE23-0DDD-4BD5-A526-43EB4CA1821B}" type="slidenum">
              <a:rPr lang="en-NZ" smtClean="0"/>
              <a:t>‹#›</a:t>
            </a:fld>
            <a:endParaRPr lang="en-NZ"/>
          </a:p>
        </p:txBody>
      </p:sp>
    </p:spTree>
    <p:extLst>
      <p:ext uri="{BB962C8B-B14F-4D97-AF65-F5344CB8AC3E}">
        <p14:creationId xmlns:p14="http://schemas.microsoft.com/office/powerpoint/2010/main" val="1020454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F3B63C27-4DC2-481F-94D1-DED3924B211D}" type="datetimeFigureOut">
              <a:rPr lang="en-NZ" smtClean="0"/>
              <a:t>16/08/21</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A9D2CE23-0DDD-4BD5-A526-43EB4CA1821B}" type="slidenum">
              <a:rPr lang="en-NZ" smtClean="0"/>
              <a:t>‹#›</a:t>
            </a:fld>
            <a:endParaRPr lang="en-NZ"/>
          </a:p>
        </p:txBody>
      </p:sp>
    </p:spTree>
    <p:extLst>
      <p:ext uri="{BB962C8B-B14F-4D97-AF65-F5344CB8AC3E}">
        <p14:creationId xmlns:p14="http://schemas.microsoft.com/office/powerpoint/2010/main" val="64025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F3B63C27-4DC2-481F-94D1-DED3924B211D}" type="datetimeFigureOut">
              <a:rPr lang="en-NZ" smtClean="0"/>
              <a:t>16/08/21</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A9D2CE23-0DDD-4BD5-A526-43EB4CA1821B}" type="slidenum">
              <a:rPr lang="en-NZ" smtClean="0"/>
              <a:t>‹#›</a:t>
            </a:fld>
            <a:endParaRPr lang="en-NZ"/>
          </a:p>
        </p:txBody>
      </p:sp>
    </p:spTree>
    <p:extLst>
      <p:ext uri="{BB962C8B-B14F-4D97-AF65-F5344CB8AC3E}">
        <p14:creationId xmlns:p14="http://schemas.microsoft.com/office/powerpoint/2010/main" val="189619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B63C27-4DC2-481F-94D1-DED3924B211D}" type="datetimeFigureOut">
              <a:rPr lang="en-NZ" smtClean="0"/>
              <a:t>16/08/21</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A9D2CE23-0DDD-4BD5-A526-43EB4CA1821B}" type="slidenum">
              <a:rPr lang="en-NZ" smtClean="0"/>
              <a:t>‹#›</a:t>
            </a:fld>
            <a:endParaRPr lang="en-NZ"/>
          </a:p>
        </p:txBody>
      </p:sp>
    </p:spTree>
    <p:extLst>
      <p:ext uri="{BB962C8B-B14F-4D97-AF65-F5344CB8AC3E}">
        <p14:creationId xmlns:p14="http://schemas.microsoft.com/office/powerpoint/2010/main" val="43677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B63C27-4DC2-481F-94D1-DED3924B211D}" type="datetimeFigureOut">
              <a:rPr lang="en-NZ" smtClean="0"/>
              <a:t>16/08/21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9D2CE23-0DDD-4BD5-A526-43EB4CA1821B}" type="slidenum">
              <a:rPr lang="en-NZ" smtClean="0"/>
              <a:t>‹#›</a:t>
            </a:fld>
            <a:endParaRPr lang="en-NZ"/>
          </a:p>
        </p:txBody>
      </p:sp>
    </p:spTree>
    <p:extLst>
      <p:ext uri="{BB962C8B-B14F-4D97-AF65-F5344CB8AC3E}">
        <p14:creationId xmlns:p14="http://schemas.microsoft.com/office/powerpoint/2010/main" val="2446303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B63C27-4DC2-481F-94D1-DED3924B211D}" type="datetimeFigureOut">
              <a:rPr lang="en-NZ" smtClean="0"/>
              <a:t>16/08/21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9D2CE23-0DDD-4BD5-A526-43EB4CA1821B}" type="slidenum">
              <a:rPr lang="en-NZ" smtClean="0"/>
              <a:t>‹#›</a:t>
            </a:fld>
            <a:endParaRPr lang="en-NZ"/>
          </a:p>
        </p:txBody>
      </p:sp>
    </p:spTree>
    <p:extLst>
      <p:ext uri="{BB962C8B-B14F-4D97-AF65-F5344CB8AC3E}">
        <p14:creationId xmlns:p14="http://schemas.microsoft.com/office/powerpoint/2010/main" val="1386436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63C27-4DC2-481F-94D1-DED3924B211D}" type="datetimeFigureOut">
              <a:rPr lang="en-NZ" smtClean="0"/>
              <a:t>16/08/21</a:t>
            </a:fld>
            <a:endParaRPr lang="en-NZ"/>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2CE23-0DDD-4BD5-A526-43EB4CA1821B}" type="slidenum">
              <a:rPr lang="en-NZ" smtClean="0"/>
              <a:t>‹#›</a:t>
            </a:fld>
            <a:endParaRPr lang="en-NZ"/>
          </a:p>
        </p:txBody>
      </p:sp>
    </p:spTree>
    <p:extLst>
      <p:ext uri="{BB962C8B-B14F-4D97-AF65-F5344CB8AC3E}">
        <p14:creationId xmlns:p14="http://schemas.microsoft.com/office/powerpoint/2010/main" val="4197787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asty Vines.jpg"/>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Effect>
                      <a14:saturation sat="0"/>
                    </a14:imgEffect>
                  </a14:imgLayer>
                </a14:imgProps>
              </a:ext>
              <a:ext uri="{28A0092B-C50C-407E-A947-70E740481C1C}">
                <a14:useLocalDpi xmlns:a14="http://schemas.microsoft.com/office/drawing/2010/main" val="0"/>
              </a:ext>
            </a:extLst>
          </a:blip>
          <a:srcRect t="29373" b="29373"/>
          <a:stretch>
            <a:fillRect/>
          </a:stretch>
        </p:blipFill>
        <p:spPr>
          <a:xfrm>
            <a:off x="551384" y="422205"/>
            <a:ext cx="11089232" cy="6098651"/>
          </a:xfrm>
          <a:prstGeom prst="rect">
            <a:avLst/>
          </a:prstGeom>
        </p:spPr>
      </p:pic>
      <p:sp>
        <p:nvSpPr>
          <p:cNvPr id="2" name="Title 1"/>
          <p:cNvSpPr>
            <a:spLocks noGrp="1"/>
          </p:cNvSpPr>
          <p:nvPr>
            <p:ph type="ctrTitle"/>
          </p:nvPr>
        </p:nvSpPr>
        <p:spPr>
          <a:xfrm>
            <a:off x="2209800" y="1700808"/>
            <a:ext cx="7772400" cy="1584175"/>
          </a:xfrm>
        </p:spPr>
        <p:txBody>
          <a:bodyPr>
            <a:normAutofit fontScale="90000"/>
          </a:bodyPr>
          <a:lstStyle/>
          <a:p>
            <a:r>
              <a:rPr lang="en-NZ" sz="5300" b="1" dirty="0">
                <a:solidFill>
                  <a:srgbClr val="FFC000"/>
                </a:solidFill>
              </a:rPr>
              <a:t>Project</a:t>
            </a:r>
            <a:r>
              <a:rPr lang="en-NZ" b="1" dirty="0">
                <a:solidFill>
                  <a:srgbClr val="FFC000"/>
                </a:solidFill>
              </a:rPr>
              <a:t> De-Vine </a:t>
            </a:r>
            <a:br>
              <a:rPr lang="en-NZ" b="1" dirty="0">
                <a:solidFill>
                  <a:srgbClr val="FFC000"/>
                </a:solidFill>
              </a:rPr>
            </a:br>
            <a:r>
              <a:rPr lang="en-NZ" b="1" dirty="0">
                <a:solidFill>
                  <a:srgbClr val="FFC000"/>
                </a:solidFill>
              </a:rPr>
              <a:t>Environmental Trust</a:t>
            </a:r>
            <a:br>
              <a:rPr lang="en-NZ" b="1" dirty="0">
                <a:solidFill>
                  <a:srgbClr val="FFC000"/>
                </a:solidFill>
              </a:rPr>
            </a:br>
            <a:r>
              <a:rPr lang="en-NZ" sz="3600" b="1" dirty="0">
                <a:solidFill>
                  <a:srgbClr val="FFC000"/>
                </a:solidFill>
              </a:rPr>
              <a:t>C</a:t>
            </a:r>
            <a:r>
              <a:rPr lang="en-NZ" sz="3600" dirty="0">
                <a:solidFill>
                  <a:srgbClr val="FFC000"/>
                </a:solidFill>
              </a:rPr>
              <a:t>ommunity led </a:t>
            </a:r>
            <a:br>
              <a:rPr lang="en-NZ" sz="3600" dirty="0">
                <a:solidFill>
                  <a:srgbClr val="FFC000"/>
                </a:solidFill>
              </a:rPr>
            </a:br>
            <a:r>
              <a:rPr lang="en-NZ" sz="3600" dirty="0">
                <a:solidFill>
                  <a:srgbClr val="FFC000"/>
                </a:solidFill>
              </a:rPr>
              <a:t>conservation in action</a:t>
            </a:r>
          </a:p>
        </p:txBody>
      </p:sp>
      <p:sp>
        <p:nvSpPr>
          <p:cNvPr id="3" name="Subtitle 2"/>
          <p:cNvSpPr>
            <a:spLocks noGrp="1"/>
          </p:cNvSpPr>
          <p:nvPr>
            <p:ph type="subTitle" idx="1"/>
          </p:nvPr>
        </p:nvSpPr>
        <p:spPr>
          <a:xfrm>
            <a:off x="1847528" y="4097500"/>
            <a:ext cx="8800492" cy="1347724"/>
          </a:xfrm>
        </p:spPr>
        <p:txBody>
          <a:bodyPr>
            <a:normAutofit fontScale="77500" lnSpcReduction="20000"/>
          </a:bodyPr>
          <a:lstStyle/>
          <a:p>
            <a:r>
              <a:rPr lang="en-NZ">
                <a:solidFill>
                  <a:srgbClr val="FFC000"/>
                </a:solidFill>
              </a:rPr>
              <a:t>Summary presentation </a:t>
            </a:r>
            <a:r>
              <a:rPr lang="en-NZ" dirty="0">
                <a:solidFill>
                  <a:srgbClr val="FFC000"/>
                </a:solidFill>
              </a:rPr>
              <a:t>of how Project De-Vine started, its aims, methods of working and reporting, and many other aspects.</a:t>
            </a:r>
          </a:p>
          <a:p>
            <a:r>
              <a:rPr lang="en-NZ" dirty="0">
                <a:solidFill>
                  <a:srgbClr val="FFC000"/>
                </a:solidFill>
              </a:rPr>
              <a:t>Last updated 16</a:t>
            </a:r>
            <a:r>
              <a:rPr lang="en-NZ" baseline="30000" dirty="0">
                <a:solidFill>
                  <a:srgbClr val="FFC000"/>
                </a:solidFill>
              </a:rPr>
              <a:t>th</a:t>
            </a:r>
            <a:r>
              <a:rPr lang="en-NZ" dirty="0">
                <a:solidFill>
                  <a:srgbClr val="FFC000"/>
                </a:solidFill>
              </a:rPr>
              <a:t> August 2021</a:t>
            </a:r>
          </a:p>
        </p:txBody>
      </p:sp>
    </p:spTree>
    <p:extLst>
      <p:ext uri="{BB962C8B-B14F-4D97-AF65-F5344CB8AC3E}">
        <p14:creationId xmlns:p14="http://schemas.microsoft.com/office/powerpoint/2010/main" val="155331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B9FBDE-31DD-41FD-B068-7BC25AFA42F4}"/>
              </a:ext>
            </a:extLst>
          </p:cNvPr>
          <p:cNvSpPr>
            <a:spLocks noGrp="1"/>
          </p:cNvSpPr>
          <p:nvPr>
            <p:ph type="title"/>
          </p:nvPr>
        </p:nvSpPr>
        <p:spPr>
          <a:xfrm>
            <a:off x="609600" y="274638"/>
            <a:ext cx="11463064" cy="1238746"/>
          </a:xfrm>
        </p:spPr>
        <p:txBody>
          <a:bodyPr>
            <a:normAutofit/>
          </a:bodyPr>
          <a:lstStyle/>
          <a:p>
            <a:r>
              <a:rPr lang="en-NZ" sz="3600" dirty="0"/>
              <a:t>                                                          Yellow or Italian jasmine</a:t>
            </a:r>
          </a:p>
        </p:txBody>
      </p:sp>
      <p:pic>
        <p:nvPicPr>
          <p:cNvPr id="6" name="Content Placeholder 5" descr="A green plant in a forest&#10;&#10;Description automatically generated">
            <a:extLst>
              <a:ext uri="{FF2B5EF4-FFF2-40B4-BE49-F238E27FC236}">
                <a16:creationId xmlns:a16="http://schemas.microsoft.com/office/drawing/2014/main" id="{BBDC190D-D470-4121-AEE7-CF839E6268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154" y="188640"/>
            <a:ext cx="6758880" cy="5069160"/>
          </a:xfrm>
        </p:spPr>
      </p:pic>
      <p:pic>
        <p:nvPicPr>
          <p:cNvPr id="3" name="Picture 2" descr="A picture containing mountain, outdoor, nature, hill&#10;&#10;Description automatically generated">
            <a:extLst>
              <a:ext uri="{FF2B5EF4-FFF2-40B4-BE49-F238E27FC236}">
                <a16:creationId xmlns:a16="http://schemas.microsoft.com/office/drawing/2014/main" id="{DA0F64DF-B85D-425B-801E-5907A4BA4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105472"/>
            <a:ext cx="6143942" cy="4752528"/>
          </a:xfrm>
          <a:prstGeom prst="rect">
            <a:avLst/>
          </a:prstGeom>
        </p:spPr>
      </p:pic>
    </p:spTree>
    <p:extLst>
      <p:ext uri="{BB962C8B-B14F-4D97-AF65-F5344CB8AC3E}">
        <p14:creationId xmlns:p14="http://schemas.microsoft.com/office/powerpoint/2010/main" val="341037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994122"/>
          </a:xfrm>
        </p:spPr>
        <p:txBody>
          <a:bodyPr>
            <a:normAutofit/>
          </a:bodyPr>
          <a:lstStyle/>
          <a:p>
            <a:r>
              <a:rPr lang="en-NZ" b="1" dirty="0"/>
              <a:t>First funding</a:t>
            </a:r>
          </a:p>
        </p:txBody>
      </p:sp>
      <p:sp>
        <p:nvSpPr>
          <p:cNvPr id="3" name="Content Placeholder 2"/>
          <p:cNvSpPr>
            <a:spLocks noGrp="1"/>
          </p:cNvSpPr>
          <p:nvPr>
            <p:ph idx="1"/>
          </p:nvPr>
        </p:nvSpPr>
        <p:spPr>
          <a:xfrm>
            <a:off x="407368" y="1196752"/>
            <a:ext cx="3960440" cy="5256584"/>
          </a:xfrm>
        </p:spPr>
        <p:txBody>
          <a:bodyPr>
            <a:normAutofit fontScale="85000" lnSpcReduction="10000"/>
          </a:bodyPr>
          <a:lstStyle/>
          <a:p>
            <a:pPr marL="0" indent="0">
              <a:buNone/>
            </a:pPr>
            <a:r>
              <a:rPr lang="en-NZ" b="1" u="sng" dirty="0"/>
              <a:t>2009 / 10</a:t>
            </a:r>
            <a:r>
              <a:rPr lang="en-NZ" dirty="0"/>
              <a:t> </a:t>
            </a:r>
          </a:p>
          <a:p>
            <a:pPr marL="0" indent="0">
              <a:buNone/>
            </a:pPr>
            <a:endParaRPr lang="en-NZ" dirty="0"/>
          </a:p>
          <a:p>
            <a:pPr>
              <a:spcAft>
                <a:spcPts val="600"/>
              </a:spcAft>
            </a:pPr>
            <a:r>
              <a:rPr lang="en-NZ" dirty="0"/>
              <a:t>Applied with 15 other properties and received funding from the DOC Biodiversity Condition fund and from the Tasman District Council. </a:t>
            </a:r>
          </a:p>
          <a:p>
            <a:pPr>
              <a:spcAft>
                <a:spcPts val="600"/>
              </a:spcAft>
            </a:pPr>
            <a:r>
              <a:rPr lang="en-NZ" dirty="0"/>
              <a:t>Killed over 30,000 vines manually.</a:t>
            </a:r>
          </a:p>
          <a:p>
            <a:pPr>
              <a:spcAft>
                <a:spcPts val="600"/>
              </a:spcAft>
            </a:pPr>
            <a:r>
              <a:rPr lang="en-NZ" dirty="0"/>
              <a:t>Recruited the first paid weedbusting team. </a:t>
            </a:r>
          </a:p>
          <a:p>
            <a:endParaRPr lang="en-NZ" dirty="0"/>
          </a:p>
          <a:p>
            <a:endParaRPr lang="en-NZ" dirty="0"/>
          </a:p>
        </p:txBody>
      </p:sp>
      <p:pic>
        <p:nvPicPr>
          <p:cNvPr id="5" name="Content Placeholder 3" descr="Happy Crew.jpg"/>
          <p:cNvPicPr>
            <a:picLocks noChangeAspect="1"/>
          </p:cNvPicPr>
          <p:nvPr/>
        </p:nvPicPr>
        <p:blipFill>
          <a:blip r:embed="rId3" cstate="print">
            <a:extLst>
              <a:ext uri="{28A0092B-C50C-407E-A947-70E740481C1C}">
                <a14:useLocalDpi xmlns:a14="http://schemas.microsoft.com/office/drawing/2010/main" val="0"/>
              </a:ext>
            </a:extLst>
          </a:blip>
          <a:srcRect t="13342" b="13342"/>
          <a:stretch>
            <a:fillRect/>
          </a:stretch>
        </p:blipFill>
        <p:spPr>
          <a:xfrm>
            <a:off x="4367808" y="1988840"/>
            <a:ext cx="7463168" cy="4104456"/>
          </a:xfrm>
          <a:prstGeom prst="rect">
            <a:avLst/>
          </a:prstGeom>
        </p:spPr>
      </p:pic>
    </p:spTree>
    <p:extLst>
      <p:ext uri="{BB962C8B-B14F-4D97-AF65-F5344CB8AC3E}">
        <p14:creationId xmlns:p14="http://schemas.microsoft.com/office/powerpoint/2010/main" val="1593455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1" y="288032"/>
            <a:ext cx="12192000" cy="1700808"/>
          </a:xfrm>
        </p:spPr>
        <p:txBody>
          <a:bodyPr>
            <a:normAutofit/>
          </a:bodyPr>
          <a:lstStyle/>
          <a:p>
            <a:r>
              <a:rPr lang="en-NZ" b="1" dirty="0"/>
              <a:t>Further funding as a greater area is added</a:t>
            </a:r>
          </a:p>
        </p:txBody>
      </p:sp>
      <p:sp>
        <p:nvSpPr>
          <p:cNvPr id="3" name="Content Placeholder 2"/>
          <p:cNvSpPr>
            <a:spLocks noGrp="1"/>
          </p:cNvSpPr>
          <p:nvPr>
            <p:ph idx="1"/>
          </p:nvPr>
        </p:nvSpPr>
        <p:spPr>
          <a:xfrm>
            <a:off x="515380" y="1988840"/>
            <a:ext cx="11269252" cy="4464496"/>
          </a:xfrm>
        </p:spPr>
        <p:txBody>
          <a:bodyPr>
            <a:normAutofit fontScale="85000" lnSpcReduction="20000"/>
          </a:bodyPr>
          <a:lstStyle/>
          <a:p>
            <a:pPr>
              <a:spcAft>
                <a:spcPts val="600"/>
              </a:spcAft>
            </a:pPr>
            <a:endParaRPr lang="en-NZ" b="1" dirty="0"/>
          </a:p>
          <a:p>
            <a:pPr>
              <a:spcAft>
                <a:spcPts val="600"/>
              </a:spcAft>
            </a:pPr>
            <a:r>
              <a:rPr lang="en-NZ" dirty="0"/>
              <a:t>Over 2011 / 2013 a further 130 properties were brought under control with funding from the DOC Biodiversity Condition fund.</a:t>
            </a:r>
          </a:p>
          <a:p>
            <a:pPr>
              <a:spcAft>
                <a:spcPts val="600"/>
              </a:spcAft>
            </a:pPr>
            <a:r>
              <a:rPr lang="en-NZ" dirty="0"/>
              <a:t>Since then, there have been many more grants, totalling over $2,500,000, to work towards our goals.</a:t>
            </a:r>
          </a:p>
          <a:p>
            <a:pPr>
              <a:spcAft>
                <a:spcPts val="600"/>
              </a:spcAft>
            </a:pPr>
            <a:r>
              <a:rPr lang="en-NZ" dirty="0"/>
              <a:t>Effective control over large parts of Golden Bay – with over 700 properties assessed.</a:t>
            </a:r>
          </a:p>
          <a:p>
            <a:pPr>
              <a:spcAft>
                <a:spcPts val="600"/>
              </a:spcAft>
            </a:pPr>
            <a:r>
              <a:rPr lang="en-NZ" dirty="0"/>
              <a:t>We have also carried out over $2,500,000 of contract work to primarily control pest plants and trees for various agencies in Golden Bay and around Riwaka to Marahau.</a:t>
            </a:r>
            <a:endParaRPr lang="en-US" dirty="0"/>
          </a:p>
          <a:p>
            <a:pPr>
              <a:spcAft>
                <a:spcPts val="600"/>
              </a:spcAft>
            </a:pPr>
            <a:endParaRPr lang="en-NZ" dirty="0"/>
          </a:p>
        </p:txBody>
      </p:sp>
    </p:spTree>
    <p:extLst>
      <p:ext uri="{BB962C8B-B14F-4D97-AF65-F5344CB8AC3E}">
        <p14:creationId xmlns:p14="http://schemas.microsoft.com/office/powerpoint/2010/main" val="1888391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0688"/>
            <a:ext cx="8229600" cy="778098"/>
          </a:xfrm>
        </p:spPr>
        <p:txBody>
          <a:bodyPr>
            <a:normAutofit/>
          </a:bodyPr>
          <a:lstStyle/>
          <a:p>
            <a:r>
              <a:rPr lang="en-NZ" b="1" dirty="0"/>
              <a:t>Recent years</a:t>
            </a:r>
          </a:p>
        </p:txBody>
      </p:sp>
      <p:sp>
        <p:nvSpPr>
          <p:cNvPr id="3" name="Content Placeholder 2"/>
          <p:cNvSpPr>
            <a:spLocks noGrp="1"/>
          </p:cNvSpPr>
          <p:nvPr>
            <p:ph idx="1"/>
          </p:nvPr>
        </p:nvSpPr>
        <p:spPr>
          <a:xfrm>
            <a:off x="695400" y="1916832"/>
            <a:ext cx="10801200" cy="3960440"/>
          </a:xfrm>
        </p:spPr>
        <p:txBody>
          <a:bodyPr/>
          <a:lstStyle/>
          <a:p>
            <a:pPr>
              <a:spcAft>
                <a:spcPts val="600"/>
              </a:spcAft>
            </a:pPr>
            <a:r>
              <a:rPr lang="en-NZ" dirty="0"/>
              <a:t>Until 2016, Project De-Vine was under the umbrella of Forest and Bird</a:t>
            </a:r>
          </a:p>
          <a:p>
            <a:pPr>
              <a:spcAft>
                <a:spcPts val="600"/>
              </a:spcAft>
            </a:pPr>
            <a:r>
              <a:rPr lang="en-NZ" dirty="0"/>
              <a:t>Since then it has become an independent charity – Project De-Vine Trust. We changed our name in 2019 to Project De-Vine Environmental Trust – to reflect our increasing work in planting, trapping and restoration work.</a:t>
            </a:r>
          </a:p>
          <a:p>
            <a:pPr>
              <a:spcAft>
                <a:spcPts val="600"/>
              </a:spcAft>
            </a:pPr>
            <a:r>
              <a:rPr lang="en-NZ" dirty="0"/>
              <a:t>A large part of the Trust’s work is on private land.</a:t>
            </a:r>
          </a:p>
        </p:txBody>
      </p:sp>
    </p:spTree>
    <p:extLst>
      <p:ext uri="{BB962C8B-B14F-4D97-AF65-F5344CB8AC3E}">
        <p14:creationId xmlns:p14="http://schemas.microsoft.com/office/powerpoint/2010/main" val="1978735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06090"/>
          </a:xfrm>
        </p:spPr>
        <p:txBody>
          <a:bodyPr>
            <a:normAutofit fontScale="90000"/>
          </a:bodyPr>
          <a:lstStyle/>
          <a:p>
            <a:r>
              <a:rPr lang="en-NZ" b="1" dirty="0"/>
              <a:t>Model of operation</a:t>
            </a:r>
          </a:p>
        </p:txBody>
      </p:sp>
      <p:sp>
        <p:nvSpPr>
          <p:cNvPr id="3" name="Content Placeholder 2"/>
          <p:cNvSpPr>
            <a:spLocks noGrp="1"/>
          </p:cNvSpPr>
          <p:nvPr>
            <p:ph idx="1"/>
          </p:nvPr>
        </p:nvSpPr>
        <p:spPr>
          <a:xfrm>
            <a:off x="479376" y="1484784"/>
            <a:ext cx="11017224" cy="5001419"/>
          </a:xfrm>
        </p:spPr>
        <p:txBody>
          <a:bodyPr>
            <a:normAutofit/>
          </a:bodyPr>
          <a:lstStyle/>
          <a:p>
            <a:pPr>
              <a:spcAft>
                <a:spcPts val="600"/>
              </a:spcAft>
            </a:pPr>
            <a:r>
              <a:rPr lang="en-NZ" dirty="0"/>
              <a:t>Apply to charitable organisations &amp; sponsors to carry out pest vine and other pest plant and tree control work throughout Golden Bay and the ‘halo’ of Abel Tasman and Kahurangi National Parks.</a:t>
            </a:r>
          </a:p>
          <a:p>
            <a:pPr>
              <a:spcAft>
                <a:spcPts val="600"/>
              </a:spcAft>
            </a:pPr>
            <a:r>
              <a:rPr lang="en-NZ" dirty="0"/>
              <a:t>Provide a contract service to multiple agencies. </a:t>
            </a:r>
          </a:p>
          <a:p>
            <a:pPr>
              <a:spcAft>
                <a:spcPts val="600"/>
              </a:spcAft>
            </a:pPr>
            <a:r>
              <a:rPr lang="en-NZ" dirty="0"/>
              <a:t>Contract work allows us to create a small surplus.</a:t>
            </a:r>
          </a:p>
          <a:p>
            <a:pPr>
              <a:spcAft>
                <a:spcPts val="600"/>
              </a:spcAft>
            </a:pPr>
            <a:r>
              <a:rPr lang="en-NZ" dirty="0"/>
              <a:t>Surpluses allow us to start new initiatives. </a:t>
            </a:r>
          </a:p>
        </p:txBody>
      </p:sp>
    </p:spTree>
    <p:extLst>
      <p:ext uri="{BB962C8B-B14F-4D97-AF65-F5344CB8AC3E}">
        <p14:creationId xmlns:p14="http://schemas.microsoft.com/office/powerpoint/2010/main" val="3772097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3" y="-1006"/>
            <a:ext cx="11744301" cy="1143000"/>
          </a:xfrm>
        </p:spPr>
        <p:txBody>
          <a:bodyPr/>
          <a:lstStyle/>
          <a:p>
            <a:r>
              <a:rPr lang="en-US" sz="4000" b="1" dirty="0"/>
              <a:t>Model of </a:t>
            </a:r>
            <a:r>
              <a:rPr lang="en-US" b="1" dirty="0"/>
              <a:t>Operation</a:t>
            </a:r>
            <a:r>
              <a:rPr lang="en-US" dirty="0"/>
              <a:t> </a:t>
            </a:r>
            <a:endParaRPr lang="en-US" sz="2000" dirty="0"/>
          </a:p>
        </p:txBody>
      </p:sp>
      <p:sp>
        <p:nvSpPr>
          <p:cNvPr id="3" name="Content Placeholder 2"/>
          <p:cNvSpPr>
            <a:spLocks noGrp="1"/>
          </p:cNvSpPr>
          <p:nvPr>
            <p:ph idx="1"/>
          </p:nvPr>
        </p:nvSpPr>
        <p:spPr>
          <a:xfrm>
            <a:off x="191344" y="2420888"/>
            <a:ext cx="5112568" cy="4392488"/>
          </a:xfrm>
        </p:spPr>
        <p:txBody>
          <a:bodyPr>
            <a:normAutofit/>
          </a:bodyPr>
          <a:lstStyle/>
          <a:p>
            <a:pPr>
              <a:spcAft>
                <a:spcPts val="600"/>
              </a:spcAft>
              <a:buSzPct val="73000"/>
              <a:buFont typeface="Wingdings" panose="05000000000000000000" pitchFamily="2" charset="2"/>
              <a:buChar char="§"/>
            </a:pPr>
            <a:r>
              <a:rPr lang="en-US" sz="2800" dirty="0"/>
              <a:t>Dependent on local community and land-owner relationships</a:t>
            </a:r>
          </a:p>
          <a:p>
            <a:pPr>
              <a:spcAft>
                <a:spcPts val="600"/>
              </a:spcAft>
              <a:buSzPct val="73000"/>
              <a:buFont typeface="Wingdings" panose="05000000000000000000" pitchFamily="2" charset="2"/>
              <a:buChar char="§"/>
            </a:pPr>
            <a:r>
              <a:rPr lang="en-US" sz="2800" dirty="0"/>
              <a:t>Funding can be ad hoc. </a:t>
            </a:r>
          </a:p>
          <a:p>
            <a:pPr>
              <a:spcAft>
                <a:spcPts val="600"/>
              </a:spcAft>
              <a:buSzPct val="73000"/>
              <a:buFont typeface="Wingdings" panose="05000000000000000000" pitchFamily="2" charset="2"/>
              <a:buChar char="§"/>
            </a:pPr>
            <a:r>
              <a:rPr lang="en-US" sz="2800" dirty="0"/>
              <a:t>It relies on voluntary commitment.</a:t>
            </a:r>
          </a:p>
          <a:p>
            <a:pPr>
              <a:buFont typeface="Wingdings" charset="2"/>
              <a:buChar char="²"/>
            </a:pPr>
            <a:endParaRPr lang="en-US" dirty="0"/>
          </a:p>
        </p:txBody>
      </p:sp>
      <p:pic>
        <p:nvPicPr>
          <p:cNvPr id="4" name="Content Placeholder 3" descr="Weed Team at Work.jpg"/>
          <p:cNvPicPr>
            <a:picLocks noChangeAspect="1"/>
          </p:cNvPicPr>
          <p:nvPr/>
        </p:nvPicPr>
        <p:blipFill>
          <a:blip r:embed="rId3" cstate="print">
            <a:extLst>
              <a:ext uri="{28A0092B-C50C-407E-A947-70E740481C1C}">
                <a14:useLocalDpi xmlns:a14="http://schemas.microsoft.com/office/drawing/2010/main" val="0"/>
              </a:ext>
            </a:extLst>
          </a:blip>
          <a:srcRect t="29373" b="29373"/>
          <a:stretch>
            <a:fillRect/>
          </a:stretch>
        </p:blipFill>
        <p:spPr>
          <a:xfrm>
            <a:off x="5519936" y="2564904"/>
            <a:ext cx="6415709" cy="3528392"/>
          </a:xfrm>
          <a:prstGeom prst="rect">
            <a:avLst/>
          </a:prstGeom>
        </p:spPr>
      </p:pic>
      <p:sp>
        <p:nvSpPr>
          <p:cNvPr id="5" name="TextBox 4"/>
          <p:cNvSpPr txBox="1"/>
          <p:nvPr/>
        </p:nvSpPr>
        <p:spPr>
          <a:xfrm>
            <a:off x="191343" y="1447823"/>
            <a:ext cx="11744301" cy="523220"/>
          </a:xfrm>
          <a:prstGeom prst="rect">
            <a:avLst/>
          </a:prstGeom>
          <a:noFill/>
        </p:spPr>
        <p:txBody>
          <a:bodyPr wrap="square" rtlCol="0">
            <a:spAutoFit/>
          </a:bodyPr>
          <a:lstStyle/>
          <a:p>
            <a:r>
              <a:rPr lang="en-US" sz="2800" dirty="0"/>
              <a:t>This kind of work is different from that of a public agency</a:t>
            </a:r>
            <a:endParaRPr lang="en-NZ" sz="2800" dirty="0"/>
          </a:p>
        </p:txBody>
      </p:sp>
    </p:spTree>
    <p:extLst>
      <p:ext uri="{BB962C8B-B14F-4D97-AF65-F5344CB8AC3E}">
        <p14:creationId xmlns:p14="http://schemas.microsoft.com/office/powerpoint/2010/main" val="3552032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274638"/>
            <a:ext cx="11737304" cy="1143000"/>
          </a:xfrm>
        </p:spPr>
        <p:txBody>
          <a:bodyPr/>
          <a:lstStyle/>
          <a:p>
            <a:r>
              <a:rPr lang="en-NZ" b="1" dirty="0"/>
              <a:t>Multiple partnerships &amp; funders</a:t>
            </a:r>
          </a:p>
        </p:txBody>
      </p:sp>
      <p:sp>
        <p:nvSpPr>
          <p:cNvPr id="3" name="Content Placeholder 2"/>
          <p:cNvSpPr>
            <a:spLocks noGrp="1"/>
          </p:cNvSpPr>
          <p:nvPr>
            <p:ph idx="1"/>
          </p:nvPr>
        </p:nvSpPr>
        <p:spPr>
          <a:xfrm>
            <a:off x="1487488" y="1417638"/>
            <a:ext cx="9289032" cy="4991695"/>
          </a:xfrm>
        </p:spPr>
        <p:txBody>
          <a:bodyPr>
            <a:normAutofit fontScale="85000" lnSpcReduction="20000"/>
          </a:bodyPr>
          <a:lstStyle/>
          <a:p>
            <a:r>
              <a:rPr lang="en-NZ" dirty="0"/>
              <a:t>Tasman Environmental Trust</a:t>
            </a:r>
          </a:p>
          <a:p>
            <a:r>
              <a:rPr lang="en-NZ" dirty="0"/>
              <a:t>Department of Conservation</a:t>
            </a:r>
          </a:p>
          <a:p>
            <a:r>
              <a:rPr lang="en-NZ" dirty="0"/>
              <a:t>Tasman District Council  </a:t>
            </a:r>
          </a:p>
          <a:p>
            <a:r>
              <a:rPr lang="en-NZ" dirty="0"/>
              <a:t>Project Janszoon</a:t>
            </a:r>
          </a:p>
          <a:p>
            <a:r>
              <a:rPr lang="en-NZ" dirty="0"/>
              <a:t>Lotteries board grants</a:t>
            </a:r>
          </a:p>
          <a:p>
            <a:r>
              <a:rPr lang="en-NZ" dirty="0"/>
              <a:t>LINZ to control weeds along the 11 rivers of </a:t>
            </a:r>
            <a:r>
              <a:rPr lang="en-NZ" dirty="0" err="1"/>
              <a:t>Godlen</a:t>
            </a:r>
            <a:r>
              <a:rPr lang="en-NZ" dirty="0"/>
              <a:t> Bay</a:t>
            </a:r>
          </a:p>
          <a:p>
            <a:r>
              <a:rPr lang="en-NZ" dirty="0"/>
              <a:t>Rata Foundation</a:t>
            </a:r>
          </a:p>
          <a:p>
            <a:r>
              <a:rPr lang="en-NZ" dirty="0"/>
              <a:t>WINZ’s ‘Flexi-Wage in the Community’ to assist people to start back at work </a:t>
            </a:r>
          </a:p>
          <a:p>
            <a:r>
              <a:rPr lang="en-NZ" dirty="0"/>
              <a:t>Smaller funders / sponsors eg Nelson Building Society, Golden Bay Community Trust, Golden Bay and Motueka Community Boards and local businesses</a:t>
            </a:r>
          </a:p>
        </p:txBody>
      </p:sp>
    </p:spTree>
    <p:extLst>
      <p:ext uri="{BB962C8B-B14F-4D97-AF65-F5344CB8AC3E}">
        <p14:creationId xmlns:p14="http://schemas.microsoft.com/office/powerpoint/2010/main" val="624398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620689"/>
            <a:ext cx="12192000" cy="1470025"/>
          </a:xfrm>
        </p:spPr>
        <p:txBody>
          <a:bodyPr/>
          <a:lstStyle/>
          <a:p>
            <a:r>
              <a:rPr lang="en-NZ" b="1" dirty="0"/>
              <a:t>How we go about control work.</a:t>
            </a:r>
          </a:p>
        </p:txBody>
      </p:sp>
      <p:sp>
        <p:nvSpPr>
          <p:cNvPr id="3" name="TextBox 2"/>
          <p:cNvSpPr txBox="1"/>
          <p:nvPr/>
        </p:nvSpPr>
        <p:spPr>
          <a:xfrm>
            <a:off x="2675620" y="2492896"/>
            <a:ext cx="6840760" cy="3216265"/>
          </a:xfrm>
          <a:prstGeom prst="rect">
            <a:avLst/>
          </a:prstGeom>
          <a:noFill/>
        </p:spPr>
        <p:txBody>
          <a:bodyPr wrap="square" rtlCol="0">
            <a:spAutoFit/>
          </a:bodyPr>
          <a:lstStyle/>
          <a:p>
            <a:pPr marL="514350" indent="-514350">
              <a:spcBef>
                <a:spcPts val="600"/>
              </a:spcBef>
              <a:spcAft>
                <a:spcPts val="600"/>
              </a:spcAft>
              <a:buFont typeface="+mj-lt"/>
              <a:buAutoNum type="arabicPeriod"/>
            </a:pPr>
            <a:r>
              <a:rPr lang="en-US" sz="2800" dirty="0"/>
              <a:t>Flagship project</a:t>
            </a:r>
          </a:p>
          <a:p>
            <a:pPr marL="514350" indent="-514350">
              <a:spcBef>
                <a:spcPts val="600"/>
              </a:spcBef>
              <a:spcAft>
                <a:spcPts val="600"/>
              </a:spcAft>
              <a:buFont typeface="+mj-lt"/>
              <a:buAutoNum type="arabicPeriod"/>
            </a:pPr>
            <a:r>
              <a:rPr lang="en-US" sz="2800" dirty="0"/>
              <a:t>Fund control of wider area in stages</a:t>
            </a:r>
          </a:p>
          <a:p>
            <a:pPr marL="685800" lvl="1" indent="-228600">
              <a:spcBef>
                <a:spcPts val="600"/>
              </a:spcBef>
              <a:spcAft>
                <a:spcPts val="600"/>
              </a:spcAft>
              <a:buFont typeface="Arial"/>
              <a:buChar char="•"/>
            </a:pPr>
            <a:r>
              <a:rPr lang="en-US" sz="2800" dirty="0"/>
              <a:t>Assessment </a:t>
            </a:r>
          </a:p>
          <a:p>
            <a:pPr marL="685800" lvl="1" indent="-228600">
              <a:spcBef>
                <a:spcPts val="600"/>
              </a:spcBef>
              <a:spcAft>
                <a:spcPts val="600"/>
              </a:spcAft>
              <a:buFont typeface="Arial"/>
              <a:buChar char="•"/>
            </a:pPr>
            <a:r>
              <a:rPr lang="en-US" sz="2800" dirty="0"/>
              <a:t>Primary knockdown</a:t>
            </a:r>
          </a:p>
          <a:p>
            <a:pPr marL="685800" lvl="1" indent="-228600">
              <a:spcBef>
                <a:spcPts val="600"/>
              </a:spcBef>
              <a:spcAft>
                <a:spcPts val="600"/>
              </a:spcAft>
              <a:buFont typeface="Arial"/>
              <a:buChar char="•"/>
            </a:pPr>
            <a:r>
              <a:rPr lang="en-US" sz="2800" dirty="0"/>
              <a:t>Ongoing control</a:t>
            </a:r>
          </a:p>
          <a:p>
            <a:endParaRPr lang="en-US" dirty="0"/>
          </a:p>
        </p:txBody>
      </p:sp>
    </p:spTree>
    <p:extLst>
      <p:ext uri="{BB962C8B-B14F-4D97-AF65-F5344CB8AC3E}">
        <p14:creationId xmlns:p14="http://schemas.microsoft.com/office/powerpoint/2010/main" val="256767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74638"/>
            <a:ext cx="11665296" cy="1143000"/>
          </a:xfrm>
        </p:spPr>
        <p:txBody>
          <a:bodyPr/>
          <a:lstStyle/>
          <a:p>
            <a:r>
              <a:rPr lang="en-NZ" b="1" dirty="0"/>
              <a:t>Choose a flagship site</a:t>
            </a:r>
            <a:endParaRPr lang="en-US" dirty="0"/>
          </a:p>
        </p:txBody>
      </p:sp>
      <p:sp>
        <p:nvSpPr>
          <p:cNvPr id="3" name="Text Placeholder 2"/>
          <p:cNvSpPr>
            <a:spLocks noGrp="1"/>
          </p:cNvSpPr>
          <p:nvPr>
            <p:ph type="body" idx="1"/>
          </p:nvPr>
        </p:nvSpPr>
        <p:spPr>
          <a:xfrm>
            <a:off x="1986372" y="1556792"/>
            <a:ext cx="8219256" cy="5062240"/>
          </a:xfrm>
        </p:spPr>
        <p:txBody>
          <a:bodyPr>
            <a:normAutofit/>
          </a:bodyPr>
          <a:lstStyle/>
          <a:p>
            <a:endParaRPr lang="en-US" sz="3600" b="0" dirty="0"/>
          </a:p>
          <a:p>
            <a:pPr marL="342900" indent="-342900">
              <a:buFont typeface="Arial"/>
              <a:buChar char="•"/>
            </a:pPr>
            <a:r>
              <a:rPr lang="en-US" sz="3600" b="0" dirty="0"/>
              <a:t>High infestation</a:t>
            </a:r>
          </a:p>
          <a:p>
            <a:pPr marL="342900" indent="-342900">
              <a:buFont typeface="Arial"/>
              <a:buChar char="•"/>
            </a:pPr>
            <a:r>
              <a:rPr lang="en-US" sz="3600" b="0" dirty="0"/>
              <a:t>High profile</a:t>
            </a:r>
          </a:p>
          <a:p>
            <a:pPr marL="342900" indent="-342900">
              <a:buFont typeface="Arial"/>
              <a:buChar char="•"/>
            </a:pPr>
            <a:r>
              <a:rPr lang="en-US" sz="3600" b="0" dirty="0"/>
              <a:t>Usually public land</a:t>
            </a:r>
          </a:p>
          <a:p>
            <a:pPr marL="342900" indent="-342900">
              <a:buFont typeface="Arial"/>
              <a:buChar char="•"/>
            </a:pPr>
            <a:r>
              <a:rPr lang="en-US" sz="3600" b="0" dirty="0"/>
              <a:t>Funding available from land management agency</a:t>
            </a:r>
          </a:p>
          <a:p>
            <a:pPr marL="342900" indent="-342900">
              <a:buFont typeface="Arial"/>
              <a:buChar char="•"/>
            </a:pPr>
            <a:r>
              <a:rPr lang="en-US" sz="3600" b="0" dirty="0"/>
              <a:t>Real difference can be demonstrated</a:t>
            </a:r>
          </a:p>
          <a:p>
            <a:endParaRPr lang="en-US" dirty="0"/>
          </a:p>
          <a:p>
            <a:endParaRPr lang="en-US" dirty="0"/>
          </a:p>
        </p:txBody>
      </p:sp>
    </p:spTree>
    <p:extLst>
      <p:ext uri="{BB962C8B-B14F-4D97-AF65-F5344CB8AC3E}">
        <p14:creationId xmlns:p14="http://schemas.microsoft.com/office/powerpoint/2010/main" val="817306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41226"/>
            <a:ext cx="11737304" cy="520055"/>
          </a:xfrm>
        </p:spPr>
        <p:txBody>
          <a:bodyPr>
            <a:noAutofit/>
          </a:bodyPr>
          <a:lstStyle/>
          <a:p>
            <a:r>
              <a:rPr lang="en-NZ" sz="4000" b="1" dirty="0"/>
              <a:t>Flagship Site - Tata Peninsula </a:t>
            </a:r>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93881" y="3662415"/>
            <a:ext cx="4178783" cy="2878052"/>
          </a:xfrm>
        </p:spPr>
      </p:pic>
      <p:sp>
        <p:nvSpPr>
          <p:cNvPr id="7" name="Text Placeholder 6"/>
          <p:cNvSpPr>
            <a:spLocks noGrp="1"/>
          </p:cNvSpPr>
          <p:nvPr>
            <p:ph type="body" sz="quarter" idx="3"/>
          </p:nvPr>
        </p:nvSpPr>
        <p:spPr>
          <a:xfrm>
            <a:off x="191344" y="794695"/>
            <a:ext cx="11737304" cy="2634306"/>
          </a:xfrm>
        </p:spPr>
        <p:txBody>
          <a:bodyPr anchor="ctr">
            <a:noAutofit/>
          </a:bodyPr>
          <a:lstStyle/>
          <a:p>
            <a:pPr marL="285750" indent="-285750">
              <a:buFont typeface="Arial"/>
              <a:buChar char="•"/>
            </a:pPr>
            <a:r>
              <a:rPr lang="en-NZ" b="0" dirty="0"/>
              <a:t>The coastal slopes were infested with Banana passion vine and Old man’s beard.</a:t>
            </a:r>
          </a:p>
          <a:p>
            <a:pPr marL="285750" indent="-285750">
              <a:buFont typeface="Arial"/>
              <a:buChar char="•"/>
            </a:pPr>
            <a:r>
              <a:rPr lang="en-NZ" b="0" dirty="0"/>
              <a:t>The land is owned by Tasman District Council and QEII Trust.</a:t>
            </a:r>
          </a:p>
          <a:p>
            <a:pPr marL="285750" indent="-285750">
              <a:buFont typeface="Arial"/>
              <a:buChar char="•"/>
            </a:pPr>
            <a:r>
              <a:rPr lang="en-NZ" b="0" dirty="0"/>
              <a:t>In 2014 /15 Project De-Vine cleared it of mature vines </a:t>
            </a:r>
          </a:p>
          <a:p>
            <a:pPr marL="285750" indent="-285750">
              <a:buFont typeface="Arial"/>
              <a:buChar char="•"/>
            </a:pPr>
            <a:r>
              <a:rPr lang="en-NZ" b="0" dirty="0"/>
              <a:t>2016 onwards keeping the seedlings under control</a:t>
            </a:r>
          </a:p>
          <a:p>
            <a:pPr marL="285750" indent="-285750">
              <a:buFont typeface="Arial"/>
              <a:buChar char="•"/>
            </a:pPr>
            <a:r>
              <a:rPr lang="en-NZ" b="0" dirty="0"/>
              <a:t>Now three years of funded weed control work has followed in the wider Ligar Bay to Tata area, with another three years approved in 2021 from Wainui to Pohara.</a:t>
            </a:r>
          </a:p>
        </p:txBody>
      </p:sp>
      <p:pic>
        <p:nvPicPr>
          <p:cNvPr id="5" name="Content Placeholder 4"/>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119335" y="3662415"/>
            <a:ext cx="3802963" cy="2860773"/>
          </a:xfr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7345" y="3662415"/>
            <a:ext cx="3837402" cy="2878052"/>
          </a:xfrm>
          <a:prstGeom prst="rect">
            <a:avLst/>
          </a:prstGeom>
        </p:spPr>
      </p:pic>
    </p:spTree>
    <p:extLst>
      <p:ext uri="{BB962C8B-B14F-4D97-AF65-F5344CB8AC3E}">
        <p14:creationId xmlns:p14="http://schemas.microsoft.com/office/powerpoint/2010/main" val="2354460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A436-657C-4ABE-BBED-60FB194F62A9}"/>
              </a:ext>
            </a:extLst>
          </p:cNvPr>
          <p:cNvSpPr>
            <a:spLocks noGrp="1"/>
          </p:cNvSpPr>
          <p:nvPr>
            <p:ph type="ctrTitle"/>
          </p:nvPr>
        </p:nvSpPr>
        <p:spPr/>
        <p:txBody>
          <a:bodyPr>
            <a:noAutofit/>
          </a:bodyPr>
          <a:lstStyle/>
          <a:p>
            <a:br>
              <a:rPr lang="en-NZ" sz="3600" dirty="0">
                <a:effectLst/>
                <a:latin typeface="Times New Roman" panose="02020603050405020304" pitchFamily="18" charset="0"/>
                <a:ea typeface="Calibri" panose="020F0502020204030204" pitchFamily="34" charset="0"/>
                <a:cs typeface="Times New Roman" panose="02020603050405020304" pitchFamily="18" charset="0"/>
              </a:rPr>
            </a:br>
            <a:endParaRPr lang="en-NZ" sz="3600" dirty="0"/>
          </a:p>
        </p:txBody>
      </p:sp>
      <p:sp>
        <p:nvSpPr>
          <p:cNvPr id="10" name="Text Placeholder 9">
            <a:extLst>
              <a:ext uri="{FF2B5EF4-FFF2-40B4-BE49-F238E27FC236}">
                <a16:creationId xmlns:a16="http://schemas.microsoft.com/office/drawing/2014/main" id="{70A9FB53-4199-450C-B56C-9CECC66D3B70}"/>
              </a:ext>
            </a:extLst>
          </p:cNvPr>
          <p:cNvSpPr>
            <a:spLocks noGrp="1"/>
          </p:cNvSpPr>
          <p:nvPr>
            <p:ph type="subTitle" idx="1"/>
          </p:nvPr>
        </p:nvSpPr>
        <p:spPr>
          <a:xfrm>
            <a:off x="581025" y="260648"/>
            <a:ext cx="11131599" cy="6597352"/>
          </a:xfrm>
        </p:spPr>
        <p:txBody>
          <a:bodyPr>
            <a:normAutofit/>
          </a:bodyPr>
          <a:lstStyle/>
          <a:p>
            <a:pPr algn="ctr"/>
            <a:r>
              <a:rPr lang="en-NZ" sz="4400" b="1" dirty="0">
                <a:solidFill>
                  <a:srgbClr val="00AB44"/>
                </a:solidFill>
                <a:latin typeface="Proxima Nova"/>
                <a:ea typeface="Proxima Nova"/>
                <a:cs typeface="Proxima Nova"/>
              </a:rPr>
              <a:t>Project De-Vine Environmental Trust</a:t>
            </a:r>
          </a:p>
          <a:p>
            <a:pPr algn="ctr"/>
            <a:endParaRPr lang="en-NZ" sz="4000" b="1" dirty="0">
              <a:solidFill>
                <a:srgbClr val="00AB44"/>
              </a:solidFill>
              <a:latin typeface="Proxima Nova"/>
            </a:endParaRPr>
          </a:p>
          <a:p>
            <a:pPr algn="ctr"/>
            <a:endParaRPr lang="en-NZ" sz="4000" b="1" dirty="0">
              <a:solidFill>
                <a:srgbClr val="00AB44"/>
              </a:solidFill>
              <a:latin typeface="Proxima Nova"/>
            </a:endParaRPr>
          </a:p>
          <a:p>
            <a:pPr algn="ctr"/>
            <a:endParaRPr lang="en-NZ" sz="4000" b="1" dirty="0">
              <a:solidFill>
                <a:srgbClr val="00AB44"/>
              </a:solidFill>
              <a:latin typeface="Proxima Nova"/>
            </a:endParaRPr>
          </a:p>
          <a:p>
            <a:pPr algn="ctr"/>
            <a:endParaRPr lang="en-NZ" sz="4000" b="1" dirty="0">
              <a:solidFill>
                <a:srgbClr val="00AB44"/>
              </a:solidFill>
              <a:latin typeface="Proxima Nova"/>
            </a:endParaRPr>
          </a:p>
          <a:p>
            <a:pPr algn="ctr"/>
            <a:endParaRPr lang="en-NZ" sz="3200" cap="small" dirty="0">
              <a:solidFill>
                <a:srgbClr val="5A5A5A"/>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NZ" cap="small" dirty="0">
              <a:solidFill>
                <a:srgbClr val="5A5A5A"/>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NZ" sz="3200" cap="small" dirty="0">
              <a:solidFill>
                <a:srgbClr val="5A5A5A"/>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NZ" sz="3200" cap="small" dirty="0">
                <a:solidFill>
                  <a:srgbClr val="5A5A5A"/>
                </a:solidFill>
                <a:effectLst/>
                <a:latin typeface="Calibri" panose="020F0502020204030204" pitchFamily="34" charset="0"/>
                <a:ea typeface="Calibri" panose="020F0502020204030204" pitchFamily="34" charset="0"/>
                <a:cs typeface="Times New Roman" panose="02020603050405020304" pitchFamily="18" charset="0"/>
              </a:rPr>
              <a:t>Fostering native ecosystems in Golden Bay and the Top of the South</a:t>
            </a:r>
            <a:endParaRPr lang="en-NZ" sz="3200" dirty="0"/>
          </a:p>
        </p:txBody>
      </p:sp>
      <p:pic>
        <p:nvPicPr>
          <p:cNvPr id="5" name="Content Placeholder 4" descr="A close up of a sign&#10;&#10;Description automatically generated">
            <a:extLst>
              <a:ext uri="{FF2B5EF4-FFF2-40B4-BE49-F238E27FC236}">
                <a16:creationId xmlns:a16="http://schemas.microsoft.com/office/drawing/2014/main" id="{B84CE40D-55BE-4622-81DC-170DFB59B3A9}"/>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555331" y="1772816"/>
            <a:ext cx="3081338" cy="3081337"/>
          </a:xfrm>
        </p:spPr>
      </p:pic>
    </p:spTree>
    <p:extLst>
      <p:ext uri="{BB962C8B-B14F-4D97-AF65-F5344CB8AC3E}">
        <p14:creationId xmlns:p14="http://schemas.microsoft.com/office/powerpoint/2010/main" val="2268308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188640"/>
            <a:ext cx="11809312" cy="1287016"/>
          </a:xfrm>
        </p:spPr>
        <p:txBody>
          <a:bodyPr>
            <a:normAutofit/>
          </a:bodyPr>
          <a:lstStyle/>
          <a:p>
            <a:r>
              <a:rPr lang="en-NZ" b="1" dirty="0"/>
              <a:t>Funding a wider area</a:t>
            </a:r>
            <a:endParaRPr lang="en-US" dirty="0"/>
          </a:p>
        </p:txBody>
      </p:sp>
      <p:sp>
        <p:nvSpPr>
          <p:cNvPr id="4" name="Content Placeholder 3"/>
          <p:cNvSpPr>
            <a:spLocks noGrp="1"/>
          </p:cNvSpPr>
          <p:nvPr>
            <p:ph sz="half" idx="2"/>
          </p:nvPr>
        </p:nvSpPr>
        <p:spPr>
          <a:xfrm>
            <a:off x="1703512" y="1844824"/>
            <a:ext cx="8784976" cy="3744416"/>
          </a:xfrm>
        </p:spPr>
        <p:txBody>
          <a:bodyPr>
            <a:normAutofit/>
          </a:bodyPr>
          <a:lstStyle/>
          <a:p>
            <a:pPr>
              <a:spcAft>
                <a:spcPts val="600"/>
              </a:spcAft>
            </a:pPr>
            <a:r>
              <a:rPr lang="en-US" sz="2800" dirty="0"/>
              <a:t>Use the flagship site, to demonstrate the difference that can be made.</a:t>
            </a:r>
          </a:p>
          <a:p>
            <a:pPr>
              <a:spcAft>
                <a:spcPts val="600"/>
              </a:spcAft>
            </a:pPr>
            <a:r>
              <a:rPr lang="en-NZ" sz="2800" dirty="0"/>
              <a:t>Find a source of funding to carry out an assessment of the wider area.</a:t>
            </a:r>
            <a:endParaRPr lang="en-US" sz="2800" dirty="0"/>
          </a:p>
        </p:txBody>
      </p:sp>
    </p:spTree>
    <p:extLst>
      <p:ext uri="{BB962C8B-B14F-4D97-AF65-F5344CB8AC3E}">
        <p14:creationId xmlns:p14="http://schemas.microsoft.com/office/powerpoint/2010/main" val="1100814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07368" y="844546"/>
            <a:ext cx="11233248" cy="1432325"/>
          </a:xfrm>
        </p:spPr>
        <p:txBody>
          <a:bodyPr>
            <a:noAutofit/>
          </a:bodyPr>
          <a:lstStyle/>
          <a:p>
            <a:pPr marL="285750" indent="-285750">
              <a:spcAft>
                <a:spcPts val="600"/>
              </a:spcAft>
              <a:buFont typeface="Arial" panose="020B0604020202020204" pitchFamily="34" charset="0"/>
              <a:buChar char="•"/>
            </a:pPr>
            <a:r>
              <a:rPr lang="en-NZ" sz="2400" dirty="0"/>
              <a:t>Our funders are usually Department of Conservation Community Fund &amp; Lotteries.</a:t>
            </a:r>
          </a:p>
          <a:p>
            <a:pPr marL="285750" indent="-285750">
              <a:spcAft>
                <a:spcPts val="600"/>
              </a:spcAft>
              <a:buFont typeface="Arial" panose="020B0604020202020204" pitchFamily="34" charset="0"/>
              <a:buChar char="•"/>
            </a:pPr>
            <a:r>
              <a:rPr lang="en-NZ" sz="2400" dirty="0"/>
              <a:t>Since 2017, we have been working with the Tasman Environmental Trust administered Cobb Mitigation Fund to carry out assessments and act as a secured funder to attract other funders.</a:t>
            </a:r>
          </a:p>
          <a:p>
            <a:pPr marL="285750" indent="-285750">
              <a:buFont typeface="Arial" panose="020B0604020202020204" pitchFamily="34" charset="0"/>
              <a:buChar char="•"/>
            </a:pPr>
            <a:endParaRPr lang="en-NZ" sz="2800" dirty="0"/>
          </a:p>
        </p:txBody>
      </p:sp>
      <p:sp>
        <p:nvSpPr>
          <p:cNvPr id="2" name="TextBox 1"/>
          <p:cNvSpPr txBox="1"/>
          <p:nvPr/>
        </p:nvSpPr>
        <p:spPr>
          <a:xfrm>
            <a:off x="2027548" y="116632"/>
            <a:ext cx="8280920" cy="707886"/>
          </a:xfrm>
          <a:prstGeom prst="rect">
            <a:avLst/>
          </a:prstGeom>
          <a:noFill/>
        </p:spPr>
        <p:txBody>
          <a:bodyPr wrap="square" rtlCol="0">
            <a:spAutoFit/>
          </a:bodyPr>
          <a:lstStyle/>
          <a:p>
            <a:pPr algn="ctr"/>
            <a:r>
              <a:rPr lang="en-US" sz="4000" b="1" dirty="0"/>
              <a:t>Knockdown</a:t>
            </a:r>
          </a:p>
        </p:txBody>
      </p:sp>
      <p:pic>
        <p:nvPicPr>
          <p:cNvPr id="5" name="Picture 2" descr="C:\Users\OEM\Documents\PROJECT DE-VINE\Presentations\Photos for presentations\Project De-Vine Totaras with Banana passion vines 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3592" y="2420888"/>
            <a:ext cx="3246732" cy="432907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descr="C:\Users\OEM\Documents\PROJECT DE-VINE\Presentations\Photos for presentations\Project De-Vine Totaras with Banana passion vines 2015.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t="11778" b="11778"/>
          <a:stretch>
            <a:fillRect/>
          </a:stretch>
        </p:blipFill>
        <p:spPr bwMode="auto">
          <a:xfrm>
            <a:off x="6312024" y="2420887"/>
            <a:ext cx="3780751" cy="43290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20970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335360" y="1052736"/>
            <a:ext cx="11521280" cy="5472608"/>
          </a:xfrm>
        </p:spPr>
        <p:txBody>
          <a:bodyPr>
            <a:normAutofit fontScale="25000" lnSpcReduction="20000"/>
          </a:bodyPr>
          <a:lstStyle/>
          <a:p>
            <a:pPr algn="l"/>
            <a:endParaRPr lang="en-NZ" sz="2800" dirty="0">
              <a:solidFill>
                <a:schemeClr val="tx1"/>
              </a:solidFill>
            </a:endParaRPr>
          </a:p>
          <a:p>
            <a:pPr marL="457200" indent="-457200" algn="l">
              <a:spcAft>
                <a:spcPts val="600"/>
              </a:spcAft>
              <a:buFont typeface="Arial" panose="020B0604020202020204" pitchFamily="34" charset="0"/>
              <a:buChar char="•"/>
            </a:pPr>
            <a:r>
              <a:rPr lang="en-NZ" sz="8000" dirty="0">
                <a:solidFill>
                  <a:schemeClr val="tx1"/>
                </a:solidFill>
              </a:rPr>
              <a:t>In 2017 Tasman Environmental Trust (Cobb Mitigation Fund {CMF}) funded a survey of the lower Takaka valley (MU-D6). This led to successful control funding for 3 years with Lotteries and the CM Fund. 87 larger properties assessed out of 434.</a:t>
            </a:r>
          </a:p>
          <a:p>
            <a:pPr marL="457200" indent="-457200" algn="l">
              <a:spcAft>
                <a:spcPts val="600"/>
              </a:spcAft>
              <a:buFont typeface="Arial" panose="020B0604020202020204" pitchFamily="34" charset="0"/>
              <a:buChar char="•"/>
            </a:pPr>
            <a:r>
              <a:rPr lang="en-NZ" sz="8000" dirty="0">
                <a:solidFill>
                  <a:schemeClr val="tx1"/>
                </a:solidFill>
              </a:rPr>
              <a:t>In  2018 Golden Bay Community Trust funded an assessment of the area from the Takaka River towards </a:t>
            </a:r>
            <a:r>
              <a:rPr lang="en-NZ" sz="8000" dirty="0" err="1">
                <a:solidFill>
                  <a:schemeClr val="tx1"/>
                </a:solidFill>
              </a:rPr>
              <a:t>Onekaka</a:t>
            </a:r>
            <a:r>
              <a:rPr lang="en-NZ" sz="8000" dirty="0">
                <a:solidFill>
                  <a:schemeClr val="tx1"/>
                </a:solidFill>
              </a:rPr>
              <a:t> (MU-C1). This led to successful control funding for 3 years with the DOC Community Fund in 2020, WWF (One year in 2019) and other sources. 61 larger properties assessed out of 217 properties.</a:t>
            </a:r>
          </a:p>
          <a:p>
            <a:pPr marL="457200" indent="-457200" algn="l">
              <a:spcAft>
                <a:spcPts val="600"/>
              </a:spcAft>
              <a:buFont typeface="Arial" panose="020B0604020202020204" pitchFamily="34" charset="0"/>
              <a:buChar char="•"/>
            </a:pPr>
            <a:r>
              <a:rPr lang="en-NZ" sz="8000" dirty="0">
                <a:solidFill>
                  <a:schemeClr val="tx1"/>
                </a:solidFill>
              </a:rPr>
              <a:t>In 2019 Tasman Environmental Trust (Cobb Mitigation Fund {CMF}) funded a survey of the middle Takaka valley (MU-E &amp; MU-G1). This led to successful control funding for 3 years in 2020 with the CM Fund and other sources. 110 larger properties assessed out of 142.</a:t>
            </a:r>
          </a:p>
          <a:p>
            <a:pPr marL="457200" indent="-457200" algn="l">
              <a:spcAft>
                <a:spcPts val="600"/>
              </a:spcAft>
              <a:buFont typeface="Arial" panose="020B0604020202020204" pitchFamily="34" charset="0"/>
              <a:buChar char="•"/>
            </a:pPr>
            <a:r>
              <a:rPr lang="en-NZ" sz="8000" dirty="0">
                <a:solidFill>
                  <a:schemeClr val="tx1"/>
                </a:solidFill>
              </a:rPr>
              <a:t>In 2020 StreamCare funded, with a </a:t>
            </a:r>
            <a:r>
              <a:rPr lang="en-NZ" sz="8000" dirty="0" err="1">
                <a:solidFill>
                  <a:schemeClr val="tx1"/>
                </a:solidFill>
              </a:rPr>
              <a:t>Aorere</a:t>
            </a:r>
            <a:r>
              <a:rPr lang="en-NZ" sz="8000" dirty="0">
                <a:solidFill>
                  <a:schemeClr val="tx1"/>
                </a:solidFill>
              </a:rPr>
              <a:t> River prize, a survey of the area from </a:t>
            </a:r>
            <a:r>
              <a:rPr lang="en-NZ" sz="8000" dirty="0" err="1">
                <a:solidFill>
                  <a:schemeClr val="tx1"/>
                </a:solidFill>
              </a:rPr>
              <a:t>Onekaka</a:t>
            </a:r>
            <a:r>
              <a:rPr lang="en-NZ" sz="8000" dirty="0">
                <a:solidFill>
                  <a:schemeClr val="tx1"/>
                </a:solidFill>
              </a:rPr>
              <a:t> to just before Collingwood (MU-C2)  and the </a:t>
            </a:r>
            <a:r>
              <a:rPr lang="en-NZ" sz="8000" dirty="0" err="1">
                <a:solidFill>
                  <a:schemeClr val="tx1"/>
                </a:solidFill>
              </a:rPr>
              <a:t>Aorere</a:t>
            </a:r>
            <a:r>
              <a:rPr lang="en-NZ" sz="8000" dirty="0">
                <a:solidFill>
                  <a:schemeClr val="tx1"/>
                </a:solidFill>
              </a:rPr>
              <a:t> valley, including Collingwood, onto Pakawau (MU-B). This led to successful control funding for 3 years in 2021 with the Jobs for Nature Community Conservation Fund and other sources. Over 224 mixed properties assessed out of 767.</a:t>
            </a:r>
          </a:p>
          <a:p>
            <a:pPr marL="457200" indent="-457200" algn="l">
              <a:spcAft>
                <a:spcPts val="600"/>
              </a:spcAft>
              <a:buFont typeface="Arial" panose="020B0604020202020204" pitchFamily="34" charset="0"/>
              <a:buChar char="•"/>
            </a:pPr>
            <a:r>
              <a:rPr lang="en-NZ" sz="8000" dirty="0">
                <a:solidFill>
                  <a:schemeClr val="tx1"/>
                </a:solidFill>
              </a:rPr>
              <a:t>Our previous work in Wainui to Pohara with multiple funders from 2013 to 2019 has created a clear picture of the work still needed there to control the last of the large properties that we never completely controlled and control a wider range of plants to a higher degree to include Climbing asparagus &amp; others, as well as Banana passion vine and Old mans beard. This led to successful control funding for 3 years in 2021 with the Jobs for Nature Community Conservation Fund. 219 mixed properties assessed out of 321.</a:t>
            </a:r>
          </a:p>
          <a:p>
            <a:pPr marL="457200" indent="-457200" algn="l">
              <a:spcAft>
                <a:spcPts val="600"/>
              </a:spcAft>
              <a:buFont typeface="Arial" panose="020B0604020202020204" pitchFamily="34" charset="0"/>
              <a:buChar char="•"/>
            </a:pPr>
            <a:endParaRPr lang="en-NZ" sz="6000" dirty="0">
              <a:solidFill>
                <a:schemeClr val="tx1"/>
              </a:solidFill>
            </a:endParaRPr>
          </a:p>
          <a:p>
            <a:pPr marL="457200" indent="-457200" algn="l">
              <a:spcAft>
                <a:spcPts val="600"/>
              </a:spcAft>
              <a:buFont typeface="Arial" panose="020B0604020202020204" pitchFamily="34" charset="0"/>
              <a:buChar char="•"/>
            </a:pPr>
            <a:endParaRPr lang="en-NZ" sz="6000" dirty="0">
              <a:solidFill>
                <a:schemeClr val="tx1"/>
              </a:solidFill>
            </a:endParaRPr>
          </a:p>
          <a:p>
            <a:pPr marL="457200" indent="-457200" algn="l">
              <a:spcAft>
                <a:spcPts val="600"/>
              </a:spcAft>
              <a:buFont typeface="Arial" panose="020B0604020202020204" pitchFamily="34" charset="0"/>
              <a:buChar char="•"/>
            </a:pPr>
            <a:endParaRPr lang="en-NZ" sz="6000" dirty="0">
              <a:solidFill>
                <a:schemeClr val="tx1"/>
              </a:solidFill>
            </a:endParaRPr>
          </a:p>
          <a:p>
            <a:pPr marL="457200" indent="-457200" algn="l">
              <a:spcAft>
                <a:spcPts val="600"/>
              </a:spcAft>
              <a:buFont typeface="Arial" panose="020B0604020202020204" pitchFamily="34" charset="0"/>
              <a:buChar char="•"/>
            </a:pPr>
            <a:endParaRPr lang="en-NZ" sz="4000" dirty="0">
              <a:solidFill>
                <a:schemeClr val="tx1"/>
              </a:solidFill>
            </a:endParaRPr>
          </a:p>
          <a:p>
            <a:pPr marL="457200" indent="-457200" algn="l">
              <a:buFont typeface="Arial" panose="020B0604020202020204" pitchFamily="34" charset="0"/>
              <a:buChar char="•"/>
            </a:pPr>
            <a:endParaRPr lang="en-NZ" sz="2800" dirty="0">
              <a:solidFill>
                <a:schemeClr val="tx1"/>
              </a:solidFill>
            </a:endParaRPr>
          </a:p>
        </p:txBody>
      </p:sp>
      <p:sp>
        <p:nvSpPr>
          <p:cNvPr id="3" name="TextBox 2"/>
          <p:cNvSpPr txBox="1"/>
          <p:nvPr/>
        </p:nvSpPr>
        <p:spPr>
          <a:xfrm>
            <a:off x="191344" y="116633"/>
            <a:ext cx="11809312" cy="954107"/>
          </a:xfrm>
          <a:prstGeom prst="rect">
            <a:avLst/>
          </a:prstGeom>
          <a:noFill/>
        </p:spPr>
        <p:txBody>
          <a:bodyPr wrap="square" rtlCol="0">
            <a:spAutoFit/>
          </a:bodyPr>
          <a:lstStyle/>
          <a:p>
            <a:pPr algn="ctr"/>
            <a:r>
              <a:rPr lang="en-NZ" sz="2800" b="1" dirty="0">
                <a:latin typeface="+mj-lt"/>
              </a:rPr>
              <a:t>Assessments leading to funded control work </a:t>
            </a:r>
            <a:r>
              <a:rPr lang="mr-IN" sz="2800" b="1" dirty="0">
                <a:latin typeface="+mj-lt"/>
              </a:rPr>
              <a:t>–</a:t>
            </a:r>
            <a:r>
              <a:rPr lang="en-NZ" sz="2800" b="1" dirty="0">
                <a:latin typeface="+mj-lt"/>
              </a:rPr>
              <a:t> Spreading up the Takaka Valley, west to Collingwood &amp; onto Pakawau, &amp; returning east from Pohara to Wainui</a:t>
            </a:r>
          </a:p>
        </p:txBody>
      </p:sp>
    </p:spTree>
    <p:extLst>
      <p:ext uri="{BB962C8B-B14F-4D97-AF65-F5344CB8AC3E}">
        <p14:creationId xmlns:p14="http://schemas.microsoft.com/office/powerpoint/2010/main" val="3239216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b="1" dirty="0"/>
              <a:t>Control work - Takaka Hill &amp; Riwaka to Marahau </a:t>
            </a:r>
          </a:p>
        </p:txBody>
      </p:sp>
      <p:sp>
        <p:nvSpPr>
          <p:cNvPr id="3" name="Content Placeholder 2"/>
          <p:cNvSpPr>
            <a:spLocks noGrp="1"/>
          </p:cNvSpPr>
          <p:nvPr>
            <p:ph idx="1"/>
          </p:nvPr>
        </p:nvSpPr>
        <p:spPr/>
        <p:txBody>
          <a:bodyPr>
            <a:normAutofit fontScale="92500" lnSpcReduction="10000"/>
          </a:bodyPr>
          <a:lstStyle/>
          <a:p>
            <a:pPr>
              <a:spcAft>
                <a:spcPts val="600"/>
              </a:spcAft>
            </a:pPr>
            <a:r>
              <a:rPr lang="en-NZ" dirty="0"/>
              <a:t>In 2017 to 2019 NZ Transit contracted us to carry out control work of Old mans beard and Banana passion vines alongside State Highway 60 on both sides of the Takaka Hill. This stopped with the large slips which are still being repaired. We hope to resume the control work in 2022.</a:t>
            </a:r>
          </a:p>
          <a:p>
            <a:pPr>
              <a:spcAft>
                <a:spcPts val="600"/>
              </a:spcAft>
            </a:pPr>
            <a:r>
              <a:rPr lang="en-NZ" dirty="0"/>
              <a:t>In 2018 Assessments funded by Project </a:t>
            </a:r>
            <a:r>
              <a:rPr lang="en-NZ" dirty="0" err="1"/>
              <a:t>Janzoon</a:t>
            </a:r>
            <a:r>
              <a:rPr lang="en-NZ" dirty="0"/>
              <a:t> and TDC has led to control work starting in 2019 for 3 years to start to clear this area of Old man’s beard, Banana passion vines and wilding Douglas Fir. This will complete the ’halo’ around Abel Tasman National Park for the initial knockdown of these vines. </a:t>
            </a:r>
          </a:p>
        </p:txBody>
      </p:sp>
    </p:spTree>
    <p:extLst>
      <p:ext uri="{BB962C8B-B14F-4D97-AF65-F5344CB8AC3E}">
        <p14:creationId xmlns:p14="http://schemas.microsoft.com/office/powerpoint/2010/main" val="1680872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846" y="1336209"/>
            <a:ext cx="5616624" cy="3528392"/>
          </a:xfrm>
        </p:spPr>
        <p:txBody>
          <a:bodyPr>
            <a:noAutofit/>
          </a:bodyPr>
          <a:lstStyle/>
          <a:p>
            <a:pPr marL="342900" indent="-342900" algn="l">
              <a:spcBef>
                <a:spcPts val="600"/>
              </a:spcBef>
              <a:spcAft>
                <a:spcPts val="600"/>
              </a:spcAft>
              <a:buFont typeface="Arial" panose="020B0604020202020204" pitchFamily="34" charset="0"/>
              <a:buChar char="•"/>
            </a:pPr>
            <a:r>
              <a:rPr lang="en-NZ" sz="2400" dirty="0"/>
              <a:t>Follow up knock down phase with ongoing control. </a:t>
            </a:r>
            <a:br>
              <a:rPr lang="en-NZ" sz="2400" dirty="0"/>
            </a:br>
            <a:r>
              <a:rPr lang="en-NZ" sz="2400" dirty="0"/>
              <a:t>Our funder for this crucial phase is primarily the Rata Foundation.</a:t>
            </a:r>
            <a:br>
              <a:rPr lang="en-NZ" sz="2400" dirty="0"/>
            </a:br>
            <a:br>
              <a:rPr lang="en-NZ" sz="2400" dirty="0"/>
            </a:br>
            <a:r>
              <a:rPr lang="en-US" sz="2400" dirty="0"/>
              <a:t>We run working bees, in various stages, to activate the local owners in many ongoing control sites.</a:t>
            </a:r>
            <a:endParaRPr lang="en-NZ" sz="2400" dirty="0"/>
          </a:p>
        </p:txBody>
      </p:sp>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16080" y="1336209"/>
            <a:ext cx="3888432" cy="5049265"/>
          </a:xfrm>
        </p:spPr>
      </p:pic>
      <p:sp>
        <p:nvSpPr>
          <p:cNvPr id="3" name="TextBox 2"/>
          <p:cNvSpPr txBox="1"/>
          <p:nvPr/>
        </p:nvSpPr>
        <p:spPr>
          <a:xfrm>
            <a:off x="335360" y="260648"/>
            <a:ext cx="11521280" cy="707886"/>
          </a:xfrm>
          <a:prstGeom prst="rect">
            <a:avLst/>
          </a:prstGeom>
          <a:noFill/>
        </p:spPr>
        <p:txBody>
          <a:bodyPr wrap="square" rtlCol="0">
            <a:spAutoFit/>
          </a:bodyPr>
          <a:lstStyle/>
          <a:p>
            <a:pPr algn="ctr"/>
            <a:r>
              <a:rPr lang="en-US" sz="4000" b="1" dirty="0"/>
              <a:t>Ongoing control</a:t>
            </a:r>
          </a:p>
        </p:txBody>
      </p:sp>
    </p:spTree>
    <p:extLst>
      <p:ext uri="{BB962C8B-B14F-4D97-AF65-F5344CB8AC3E}">
        <p14:creationId xmlns:p14="http://schemas.microsoft.com/office/powerpoint/2010/main" val="417090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449272" cy="706090"/>
          </a:xfrm>
        </p:spPr>
        <p:txBody>
          <a:bodyPr>
            <a:normAutofit fontScale="90000"/>
          </a:bodyPr>
          <a:lstStyle/>
          <a:p>
            <a:r>
              <a:rPr lang="en-NZ" b="1" dirty="0"/>
              <a:t>Reporting</a:t>
            </a:r>
          </a:p>
        </p:txBody>
      </p:sp>
      <p:sp>
        <p:nvSpPr>
          <p:cNvPr id="3" name="Text Placeholder 2"/>
          <p:cNvSpPr>
            <a:spLocks noGrp="1"/>
          </p:cNvSpPr>
          <p:nvPr>
            <p:ph type="body" idx="1"/>
          </p:nvPr>
        </p:nvSpPr>
        <p:spPr>
          <a:xfrm>
            <a:off x="551384" y="980728"/>
            <a:ext cx="11233248" cy="5688632"/>
          </a:xfrm>
        </p:spPr>
        <p:txBody>
          <a:bodyPr>
            <a:normAutofit/>
          </a:bodyPr>
          <a:lstStyle/>
          <a:p>
            <a:pPr>
              <a:spcAft>
                <a:spcPts val="600"/>
              </a:spcAft>
            </a:pPr>
            <a:r>
              <a:rPr lang="en-NZ" sz="2400" dirty="0"/>
              <a:t>A key part of our work is reporting to landowners and funders .</a:t>
            </a:r>
          </a:p>
          <a:p>
            <a:pPr>
              <a:spcAft>
                <a:spcPts val="600"/>
              </a:spcAft>
            </a:pPr>
            <a:r>
              <a:rPr lang="en-NZ" sz="2400" dirty="0"/>
              <a:t>Our simplest reporting is adding pest plants or trees killed per species per property. This can be sent to landowners in reports. When added for all the properties in a funded area &amp; then added for all the work areas, the numbers before very impressive.</a:t>
            </a:r>
          </a:p>
          <a:p>
            <a:pPr>
              <a:spcAft>
                <a:spcPts val="600"/>
              </a:spcAft>
            </a:pPr>
            <a:r>
              <a:rPr lang="en-NZ" sz="2400" dirty="0"/>
              <a:t>We report to funders and landowners on 4 phases of control. </a:t>
            </a:r>
            <a:endParaRPr lang="en-NZ" dirty="0"/>
          </a:p>
          <a:p>
            <a:pPr marL="0" indent="0">
              <a:buNone/>
            </a:pPr>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p:txBody>
      </p:sp>
      <p:graphicFrame>
        <p:nvGraphicFramePr>
          <p:cNvPr id="4" name="Table 3"/>
          <p:cNvGraphicFramePr>
            <a:graphicFrameLocks noGrp="1"/>
          </p:cNvGraphicFramePr>
          <p:nvPr>
            <p:extLst>
              <p:ext uri="{D42A27DB-BD31-4B8C-83A1-F6EECF244321}">
                <p14:modId xmlns:p14="http://schemas.microsoft.com/office/powerpoint/2010/main" val="2168837446"/>
              </p:ext>
            </p:extLst>
          </p:nvPr>
        </p:nvGraphicFramePr>
        <p:xfrm>
          <a:off x="767408" y="3140968"/>
          <a:ext cx="11017224" cy="3600400"/>
        </p:xfrm>
        <a:graphic>
          <a:graphicData uri="http://schemas.openxmlformats.org/drawingml/2006/table">
            <a:tbl>
              <a:tblPr>
                <a:tableStyleId>{5C22544A-7EE6-4342-B048-85BDC9FD1C3A}</a:tableStyleId>
              </a:tblPr>
              <a:tblGrid>
                <a:gridCol w="1068153">
                  <a:extLst>
                    <a:ext uri="{9D8B030D-6E8A-4147-A177-3AD203B41FA5}">
                      <a16:colId xmlns:a16="http://schemas.microsoft.com/office/drawing/2014/main" val="3062777685"/>
                    </a:ext>
                  </a:extLst>
                </a:gridCol>
                <a:gridCol w="4608314">
                  <a:extLst>
                    <a:ext uri="{9D8B030D-6E8A-4147-A177-3AD203B41FA5}">
                      <a16:colId xmlns:a16="http://schemas.microsoft.com/office/drawing/2014/main" val="1821751895"/>
                    </a:ext>
                  </a:extLst>
                </a:gridCol>
                <a:gridCol w="5340757">
                  <a:extLst>
                    <a:ext uri="{9D8B030D-6E8A-4147-A177-3AD203B41FA5}">
                      <a16:colId xmlns:a16="http://schemas.microsoft.com/office/drawing/2014/main" val="3148917516"/>
                    </a:ext>
                  </a:extLst>
                </a:gridCol>
              </a:tblGrid>
              <a:tr h="525738">
                <a:tc>
                  <a:txBody>
                    <a:bodyPr/>
                    <a:lstStyle/>
                    <a:p>
                      <a:pPr algn="l" fontAlgn="ctr"/>
                      <a:r>
                        <a:rPr lang="en-NZ" sz="1600" b="1" u="none" strike="noStrike" dirty="0">
                          <a:effectLst/>
                        </a:rPr>
                        <a:t>Phase</a:t>
                      </a:r>
                      <a:endParaRPr lang="en-NZ"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NZ" sz="1600" b="1" u="none" strike="noStrike" dirty="0">
                          <a:effectLst/>
                        </a:rPr>
                        <a:t>Name:</a:t>
                      </a:r>
                      <a:endParaRPr lang="en-NZ"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NZ" sz="1600" b="1" u="none" strike="noStrike" dirty="0">
                          <a:effectLst/>
                        </a:rPr>
                        <a:t>Description</a:t>
                      </a:r>
                      <a:endParaRPr lang="en-NZ" sz="16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41516839"/>
                  </a:ext>
                </a:extLst>
              </a:tr>
              <a:tr h="845106">
                <a:tc>
                  <a:txBody>
                    <a:bodyPr/>
                    <a:lstStyle/>
                    <a:p>
                      <a:pPr algn="l" fontAlgn="ctr"/>
                      <a:r>
                        <a:rPr lang="en-NZ" sz="1600" u="none" strike="noStrike" dirty="0">
                          <a:effectLst/>
                        </a:rPr>
                        <a:t>P1</a:t>
                      </a:r>
                      <a:endParaRPr lang="en-NZ" sz="16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ctr"/>
                      <a:r>
                        <a:rPr lang="en-NZ" sz="1800" b="1" u="none" strike="noStrike" dirty="0">
                          <a:effectLst/>
                        </a:rPr>
                        <a:t>Initial weed control</a:t>
                      </a:r>
                      <a:endParaRPr lang="en-NZ" sz="1800" b="1" i="0" u="none" strike="noStrike" dirty="0">
                        <a:solidFill>
                          <a:srgbClr val="000000"/>
                        </a:solidFill>
                        <a:effectLst/>
                        <a:latin typeface="Calibri" panose="020F0502020204030204" pitchFamily="34" charset="0"/>
                      </a:endParaRPr>
                    </a:p>
                  </a:txBody>
                  <a:tcPr marL="9525" marR="9525" marT="9525" marB="0"/>
                </a:tc>
                <a:tc>
                  <a:txBody>
                    <a:bodyPr/>
                    <a:lstStyle/>
                    <a:p>
                      <a:pPr algn="l" fontAlgn="ctr"/>
                      <a:r>
                        <a:rPr lang="en-NZ" sz="1100" b="0" i="0" u="none" strike="noStrike" dirty="0">
                          <a:solidFill>
                            <a:srgbClr val="000000"/>
                          </a:solidFill>
                          <a:effectLst/>
                          <a:latin typeface="Calibri" panose="020F0502020204030204" pitchFamily="34" charset="0"/>
                        </a:rPr>
                        <a:t>Dense mature canopy or understorey of mature and younger fruiting/seeding pest plants with juvenile pest plants (not yet fruiting / seeding). Forest canopy or understorey smothered by pest plants. </a:t>
                      </a:r>
                    </a:p>
                    <a:p>
                      <a:pPr algn="l" fontAlgn="ctr"/>
                      <a:r>
                        <a:rPr lang="en-NZ" sz="1100" b="0" i="0" u="none" strike="noStrike" dirty="0">
                          <a:solidFill>
                            <a:srgbClr val="000000"/>
                          </a:solidFill>
                          <a:effectLst/>
                          <a:latin typeface="Calibri" panose="020F0502020204030204" pitchFamily="34" charset="0"/>
                        </a:rPr>
                        <a:t>1-2 visits per property over 1-2 years</a:t>
                      </a:r>
                    </a:p>
                  </a:txBody>
                  <a:tcPr marL="9525" marR="9525" marT="9525" marB="0" anchor="ctr"/>
                </a:tc>
                <a:extLst>
                  <a:ext uri="{0D108BD9-81ED-4DB2-BD59-A6C34878D82A}">
                    <a16:rowId xmlns:a16="http://schemas.microsoft.com/office/drawing/2014/main" val="3188167701"/>
                  </a:ext>
                </a:extLst>
              </a:tr>
              <a:tr h="809679">
                <a:tc>
                  <a:txBody>
                    <a:bodyPr/>
                    <a:lstStyle/>
                    <a:p>
                      <a:pPr algn="l" fontAlgn="ctr"/>
                      <a:r>
                        <a:rPr lang="en-NZ" sz="1600" u="none" strike="noStrike" dirty="0">
                          <a:effectLst/>
                        </a:rPr>
                        <a:t>P2</a:t>
                      </a:r>
                      <a:endParaRPr lang="en-NZ" sz="16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ctr"/>
                      <a:r>
                        <a:rPr lang="en-NZ" sz="1800" b="1" u="none" strike="noStrike" dirty="0">
                          <a:effectLst/>
                        </a:rPr>
                        <a:t>Follow-up weed control</a:t>
                      </a:r>
                      <a:endParaRPr lang="en-NZ" sz="1800" b="1" i="0" u="none" strike="noStrike" dirty="0">
                        <a:solidFill>
                          <a:srgbClr val="000000"/>
                        </a:solidFill>
                        <a:effectLst/>
                        <a:latin typeface="Calibri" panose="020F0502020204030204" pitchFamily="34" charset="0"/>
                      </a:endParaRPr>
                    </a:p>
                  </a:txBody>
                  <a:tcPr marL="9525" marR="9525" marT="9525" marB="0"/>
                </a:tc>
                <a:tc>
                  <a:txBody>
                    <a:bodyPr/>
                    <a:lstStyle/>
                    <a:p>
                      <a:pPr algn="l" fontAlgn="ctr"/>
                      <a:r>
                        <a:rPr lang="en-NZ" sz="1100" b="0" i="0" u="none" strike="noStrike" dirty="0">
                          <a:solidFill>
                            <a:srgbClr val="000000"/>
                          </a:solidFill>
                          <a:effectLst/>
                          <a:latin typeface="Calibri" panose="020F0502020204030204" pitchFamily="34" charset="0"/>
                        </a:rPr>
                        <a:t>Some mature pest plants present. Majority of pest plants are juvenile (not yet fruiting).</a:t>
                      </a:r>
                    </a:p>
                    <a:p>
                      <a:pPr algn="l" fontAlgn="ctr"/>
                      <a:r>
                        <a:rPr lang="en-NZ" sz="1100" b="0" i="0" u="none" strike="noStrike" dirty="0">
                          <a:solidFill>
                            <a:srgbClr val="000000"/>
                          </a:solidFill>
                          <a:effectLst/>
                          <a:latin typeface="Calibri" panose="020F0502020204030204" pitchFamily="34" charset="0"/>
                        </a:rPr>
                        <a:t>1 visit per property over 1 year</a:t>
                      </a:r>
                    </a:p>
                  </a:txBody>
                  <a:tcPr marL="9525" marR="9525" marT="9525" marB="0" anchor="ctr"/>
                </a:tc>
                <a:extLst>
                  <a:ext uri="{0D108BD9-81ED-4DB2-BD59-A6C34878D82A}">
                    <a16:rowId xmlns:a16="http://schemas.microsoft.com/office/drawing/2014/main" val="3765060909"/>
                  </a:ext>
                </a:extLst>
              </a:tr>
              <a:tr h="635871">
                <a:tc>
                  <a:txBody>
                    <a:bodyPr/>
                    <a:lstStyle/>
                    <a:p>
                      <a:pPr algn="l" fontAlgn="ctr"/>
                      <a:r>
                        <a:rPr lang="en-NZ" sz="1600" u="none" strike="noStrike" dirty="0">
                          <a:effectLst/>
                        </a:rPr>
                        <a:t>P3</a:t>
                      </a:r>
                      <a:endParaRPr lang="en-NZ" sz="16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ctr"/>
                      <a:r>
                        <a:rPr lang="en-NZ" sz="1800" b="1" u="none" strike="noStrike" dirty="0">
                          <a:effectLst/>
                        </a:rPr>
                        <a:t>Seedbank control</a:t>
                      </a:r>
                      <a:endParaRPr lang="en-NZ" sz="1800" b="1" i="0" u="none" strike="noStrike" dirty="0">
                        <a:solidFill>
                          <a:srgbClr val="000000"/>
                        </a:solidFill>
                        <a:effectLst/>
                        <a:latin typeface="Calibri" panose="020F0502020204030204" pitchFamily="34" charset="0"/>
                      </a:endParaRPr>
                    </a:p>
                  </a:txBody>
                  <a:tcPr marL="9525" marR="9525" marT="9525" marB="0"/>
                </a:tc>
                <a:tc>
                  <a:txBody>
                    <a:bodyPr/>
                    <a:lstStyle/>
                    <a:p>
                      <a:pPr algn="l" fontAlgn="ctr"/>
                      <a:r>
                        <a:rPr lang="en-NZ" sz="1100" b="0" i="0" u="none" strike="noStrike" dirty="0">
                          <a:solidFill>
                            <a:srgbClr val="000000"/>
                          </a:solidFill>
                          <a:effectLst/>
                          <a:latin typeface="Calibri" panose="020F0502020204030204" pitchFamily="34" charset="0"/>
                        </a:rPr>
                        <a:t>No mature pest plants present. Low density of juvenile pest plants / seedlings visible.</a:t>
                      </a:r>
                    </a:p>
                    <a:p>
                      <a:pPr algn="l" fontAlgn="ctr"/>
                      <a:r>
                        <a:rPr lang="en-NZ" sz="1100" b="0" i="0" u="none" strike="noStrike" dirty="0">
                          <a:solidFill>
                            <a:srgbClr val="000000"/>
                          </a:solidFill>
                          <a:effectLst/>
                          <a:latin typeface="Calibri" panose="020F0502020204030204" pitchFamily="34" charset="0"/>
                        </a:rPr>
                        <a:t>1 visit per property approx.  every 2 years for 4-6 years</a:t>
                      </a:r>
                    </a:p>
                  </a:txBody>
                  <a:tcPr marL="9525" marR="9525" marT="9525" marB="0" anchor="ctr"/>
                </a:tc>
                <a:extLst>
                  <a:ext uri="{0D108BD9-81ED-4DB2-BD59-A6C34878D82A}">
                    <a16:rowId xmlns:a16="http://schemas.microsoft.com/office/drawing/2014/main" val="76262747"/>
                  </a:ext>
                </a:extLst>
              </a:tr>
              <a:tr h="784006">
                <a:tc>
                  <a:txBody>
                    <a:bodyPr/>
                    <a:lstStyle/>
                    <a:p>
                      <a:pPr algn="l" fontAlgn="ctr"/>
                      <a:r>
                        <a:rPr lang="en-NZ" sz="1600" u="none" strike="noStrike" dirty="0">
                          <a:effectLst/>
                        </a:rPr>
                        <a:t>P4</a:t>
                      </a:r>
                      <a:endParaRPr lang="en-NZ" sz="16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ctr"/>
                      <a:r>
                        <a:rPr lang="en-NZ" sz="1800" b="1" u="none" strike="noStrike" dirty="0">
                          <a:effectLst/>
                        </a:rPr>
                        <a:t>Long-term maintenance control</a:t>
                      </a:r>
                      <a:endParaRPr lang="en-NZ" sz="1800" b="1" i="0" u="none" strike="noStrike" dirty="0">
                        <a:solidFill>
                          <a:srgbClr val="000000"/>
                        </a:solidFill>
                        <a:effectLst/>
                        <a:latin typeface="Calibri" panose="020F0502020204030204" pitchFamily="34" charset="0"/>
                      </a:endParaRPr>
                    </a:p>
                  </a:txBody>
                  <a:tcPr marL="9525" marR="9525" marT="9525" marB="0"/>
                </a:tc>
                <a:tc>
                  <a:txBody>
                    <a:bodyPr/>
                    <a:lstStyle/>
                    <a:p>
                      <a:pPr algn="l" fontAlgn="ctr"/>
                      <a:r>
                        <a:rPr lang="en-NZ" sz="1100" b="0" i="0" u="none" strike="noStrike" dirty="0">
                          <a:solidFill>
                            <a:srgbClr val="000000"/>
                          </a:solidFill>
                          <a:effectLst/>
                          <a:latin typeface="Calibri" panose="020F0502020204030204" pitchFamily="34" charset="0"/>
                        </a:rPr>
                        <a:t>No mature pest plants present. Very low density and distribution of juvenile pest plants / seedlings visible. </a:t>
                      </a:r>
                    </a:p>
                    <a:p>
                      <a:pPr algn="l" fontAlgn="ctr"/>
                      <a:r>
                        <a:rPr lang="en-NZ" sz="1100" b="0" i="0" u="none" strike="noStrike" dirty="0">
                          <a:solidFill>
                            <a:srgbClr val="000000"/>
                          </a:solidFill>
                          <a:effectLst/>
                          <a:latin typeface="Calibri" panose="020F0502020204030204" pitchFamily="34" charset="0"/>
                        </a:rPr>
                        <a:t>Bi or Tri-annual visit per property. On-going.</a:t>
                      </a:r>
                    </a:p>
                  </a:txBody>
                  <a:tcPr marL="9525" marR="9525" marT="9525" marB="0" anchor="ctr"/>
                </a:tc>
                <a:extLst>
                  <a:ext uri="{0D108BD9-81ED-4DB2-BD59-A6C34878D82A}">
                    <a16:rowId xmlns:a16="http://schemas.microsoft.com/office/drawing/2014/main" val="4037924374"/>
                  </a:ext>
                </a:extLst>
              </a:tr>
            </a:tbl>
          </a:graphicData>
        </a:graphic>
      </p:graphicFrame>
    </p:spTree>
    <p:extLst>
      <p:ext uri="{BB962C8B-B14F-4D97-AF65-F5344CB8AC3E}">
        <p14:creationId xmlns:p14="http://schemas.microsoft.com/office/powerpoint/2010/main" val="3111639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B3E5283-B088-4656-A79C-13AA6DC3312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7677" y="332656"/>
            <a:ext cx="12116645" cy="6048672"/>
          </a:xfrm>
          <a:prstGeom prst="rect">
            <a:avLst/>
          </a:prstGeom>
        </p:spPr>
      </p:pic>
    </p:spTree>
    <p:extLst>
      <p:ext uri="{BB962C8B-B14F-4D97-AF65-F5344CB8AC3E}">
        <p14:creationId xmlns:p14="http://schemas.microsoft.com/office/powerpoint/2010/main" val="3741036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31354A1-E494-470D-A33B-D198091EEDDE}"/>
              </a:ext>
            </a:extLst>
          </p:cNvPr>
          <p:cNvGraphicFramePr>
            <a:graphicFrameLocks noGrp="1"/>
          </p:cNvGraphicFramePr>
          <p:nvPr>
            <p:extLst>
              <p:ext uri="{D42A27DB-BD31-4B8C-83A1-F6EECF244321}">
                <p14:modId xmlns:p14="http://schemas.microsoft.com/office/powerpoint/2010/main" val="3407187712"/>
              </p:ext>
            </p:extLst>
          </p:nvPr>
        </p:nvGraphicFramePr>
        <p:xfrm>
          <a:off x="1415480" y="1340768"/>
          <a:ext cx="9505057" cy="5242580"/>
        </p:xfrm>
        <a:graphic>
          <a:graphicData uri="http://schemas.openxmlformats.org/drawingml/2006/table">
            <a:tbl>
              <a:tblPr>
                <a:tableStyleId>{5C22544A-7EE6-4342-B048-85BDC9FD1C3A}</a:tableStyleId>
              </a:tblPr>
              <a:tblGrid>
                <a:gridCol w="2367263">
                  <a:extLst>
                    <a:ext uri="{9D8B030D-6E8A-4147-A177-3AD203B41FA5}">
                      <a16:colId xmlns:a16="http://schemas.microsoft.com/office/drawing/2014/main" val="780992117"/>
                    </a:ext>
                  </a:extLst>
                </a:gridCol>
                <a:gridCol w="576064">
                  <a:extLst>
                    <a:ext uri="{9D8B030D-6E8A-4147-A177-3AD203B41FA5}">
                      <a16:colId xmlns:a16="http://schemas.microsoft.com/office/drawing/2014/main" val="2142469851"/>
                    </a:ext>
                  </a:extLst>
                </a:gridCol>
                <a:gridCol w="702078">
                  <a:extLst>
                    <a:ext uri="{9D8B030D-6E8A-4147-A177-3AD203B41FA5}">
                      <a16:colId xmlns:a16="http://schemas.microsoft.com/office/drawing/2014/main" val="3809831049"/>
                    </a:ext>
                  </a:extLst>
                </a:gridCol>
                <a:gridCol w="594067">
                  <a:extLst>
                    <a:ext uri="{9D8B030D-6E8A-4147-A177-3AD203B41FA5}">
                      <a16:colId xmlns:a16="http://schemas.microsoft.com/office/drawing/2014/main" val="2823304264"/>
                    </a:ext>
                  </a:extLst>
                </a:gridCol>
                <a:gridCol w="576064">
                  <a:extLst>
                    <a:ext uri="{9D8B030D-6E8A-4147-A177-3AD203B41FA5}">
                      <a16:colId xmlns:a16="http://schemas.microsoft.com/office/drawing/2014/main" val="3618280512"/>
                    </a:ext>
                  </a:extLst>
                </a:gridCol>
                <a:gridCol w="576064">
                  <a:extLst>
                    <a:ext uri="{9D8B030D-6E8A-4147-A177-3AD203B41FA5}">
                      <a16:colId xmlns:a16="http://schemas.microsoft.com/office/drawing/2014/main" val="2929639390"/>
                    </a:ext>
                  </a:extLst>
                </a:gridCol>
                <a:gridCol w="630070">
                  <a:extLst>
                    <a:ext uri="{9D8B030D-6E8A-4147-A177-3AD203B41FA5}">
                      <a16:colId xmlns:a16="http://schemas.microsoft.com/office/drawing/2014/main" val="694757397"/>
                    </a:ext>
                  </a:extLst>
                </a:gridCol>
                <a:gridCol w="603067">
                  <a:extLst>
                    <a:ext uri="{9D8B030D-6E8A-4147-A177-3AD203B41FA5}">
                      <a16:colId xmlns:a16="http://schemas.microsoft.com/office/drawing/2014/main" val="3512365262"/>
                    </a:ext>
                  </a:extLst>
                </a:gridCol>
                <a:gridCol w="576064">
                  <a:extLst>
                    <a:ext uri="{9D8B030D-6E8A-4147-A177-3AD203B41FA5}">
                      <a16:colId xmlns:a16="http://schemas.microsoft.com/office/drawing/2014/main" val="3852561452"/>
                    </a:ext>
                  </a:extLst>
                </a:gridCol>
                <a:gridCol w="576064">
                  <a:extLst>
                    <a:ext uri="{9D8B030D-6E8A-4147-A177-3AD203B41FA5}">
                      <a16:colId xmlns:a16="http://schemas.microsoft.com/office/drawing/2014/main" val="657557170"/>
                    </a:ext>
                  </a:extLst>
                </a:gridCol>
                <a:gridCol w="576064">
                  <a:extLst>
                    <a:ext uri="{9D8B030D-6E8A-4147-A177-3AD203B41FA5}">
                      <a16:colId xmlns:a16="http://schemas.microsoft.com/office/drawing/2014/main" val="1469930042"/>
                    </a:ext>
                  </a:extLst>
                </a:gridCol>
                <a:gridCol w="576064">
                  <a:extLst>
                    <a:ext uri="{9D8B030D-6E8A-4147-A177-3AD203B41FA5}">
                      <a16:colId xmlns:a16="http://schemas.microsoft.com/office/drawing/2014/main" val="1319026214"/>
                    </a:ext>
                  </a:extLst>
                </a:gridCol>
                <a:gridCol w="576064">
                  <a:extLst>
                    <a:ext uri="{9D8B030D-6E8A-4147-A177-3AD203B41FA5}">
                      <a16:colId xmlns:a16="http://schemas.microsoft.com/office/drawing/2014/main" val="2775216179"/>
                    </a:ext>
                  </a:extLst>
                </a:gridCol>
              </a:tblGrid>
              <a:tr h="187235">
                <a:tc gridSpan="13">
                  <a:txBody>
                    <a:bodyPr/>
                    <a:lstStyle/>
                    <a:p>
                      <a:pPr algn="ctr" fontAlgn="b"/>
                      <a:r>
                        <a:rPr lang="en-US" sz="900" u="none" strike="noStrike">
                          <a:effectLst/>
                        </a:rPr>
                        <a:t>MU-D4 Phase Start Summary 2019</a:t>
                      </a:r>
                      <a:endParaRPr lang="en-US" sz="900" b="0" i="0" u="none" strike="noStrike">
                        <a:solidFill>
                          <a:srgbClr val="000000"/>
                        </a:solidFill>
                        <a:effectLst/>
                        <a:latin typeface="Calibri" panose="020F0502020204030204" pitchFamily="34" charset="0"/>
                      </a:endParaRPr>
                    </a:p>
                  </a:txBody>
                  <a:tcPr marL="8082" marR="8082" marT="8082"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1906879373"/>
                  </a:ext>
                </a:extLst>
              </a:tr>
              <a:tr h="187235">
                <a:tc>
                  <a:txBody>
                    <a:bodyPr/>
                    <a:lstStyle/>
                    <a:p>
                      <a:pPr algn="l" fontAlgn="b"/>
                      <a:r>
                        <a:rPr lang="en-NZ" sz="900" u="none" strike="noStrike">
                          <a:effectLst/>
                        </a:rPr>
                        <a:t>Summary table hectares</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Column1</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BPV</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BPV%</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OMB</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OMB%</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IJA</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WNS</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CAS</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CAS%</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Pampas</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W Pine</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Jap HS</a:t>
                      </a:r>
                      <a:endParaRPr lang="en-NZ" sz="900" b="1" i="0" u="none" strike="noStrike">
                        <a:solidFill>
                          <a:srgbClr val="FFFFFF"/>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1494037346"/>
                  </a:ext>
                </a:extLst>
              </a:tr>
              <a:tr h="187235">
                <a:tc>
                  <a:txBody>
                    <a:bodyPr/>
                    <a:lstStyle/>
                    <a:p>
                      <a:pPr algn="l" fontAlgn="b"/>
                      <a:r>
                        <a:rPr lang="en-NZ" sz="900" u="none" strike="noStrike">
                          <a:effectLst/>
                        </a:rPr>
                        <a:t>Phase 1</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115.85</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69.04%</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23.19</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50.70%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15.32</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99.60%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2063284346"/>
                  </a:ext>
                </a:extLst>
              </a:tr>
              <a:tr h="187235">
                <a:tc>
                  <a:txBody>
                    <a:bodyPr/>
                    <a:lstStyle/>
                    <a:p>
                      <a:pPr algn="l" fontAlgn="b"/>
                      <a:r>
                        <a:rPr lang="en-NZ" sz="900" u="none" strike="noStrike">
                          <a:effectLst/>
                        </a:rPr>
                        <a:t>Phase 2</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46.76</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27.87%</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11.66</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25.50%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0.06</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0.40%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967801236"/>
                  </a:ext>
                </a:extLst>
              </a:tr>
              <a:tr h="187235">
                <a:tc>
                  <a:txBody>
                    <a:bodyPr/>
                    <a:lstStyle/>
                    <a:p>
                      <a:pPr algn="l" fontAlgn="b"/>
                      <a:r>
                        <a:rPr lang="en-NZ" sz="900" u="none" strike="noStrike">
                          <a:effectLst/>
                        </a:rPr>
                        <a:t>Phase 3</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5.18</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3.09%</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10.89</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23.80%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807018559"/>
                  </a:ext>
                </a:extLst>
              </a:tr>
              <a:tr h="187235">
                <a:tc>
                  <a:txBody>
                    <a:bodyPr/>
                    <a:lstStyle/>
                    <a:p>
                      <a:pPr algn="l" fontAlgn="b"/>
                      <a:r>
                        <a:rPr lang="en-NZ" sz="900" u="none" strike="noStrike" dirty="0">
                          <a:effectLst/>
                        </a:rPr>
                        <a:t>Phase 4</a:t>
                      </a:r>
                      <a:endParaRPr lang="en-NZ" sz="900" b="0" i="0" u="none" strike="noStrike" dirty="0">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3498394418"/>
                  </a:ext>
                </a:extLst>
              </a:tr>
              <a:tr h="187235">
                <a:tc>
                  <a:txBody>
                    <a:bodyPr/>
                    <a:lstStyle/>
                    <a:p>
                      <a:pPr algn="l" fontAlgn="b"/>
                      <a:r>
                        <a:rPr lang="en-NZ" sz="900" u="none" strike="noStrike">
                          <a:effectLst/>
                        </a:rPr>
                        <a:t>Total ha</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167.80</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45.73</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15.38</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1"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4067094879"/>
                  </a:ext>
                </a:extLst>
              </a:tr>
              <a:tr h="187235">
                <a:tc>
                  <a:txBody>
                    <a:bodyPr/>
                    <a:lstStyle/>
                    <a:p>
                      <a:pPr algn="l" fontAlgn="b"/>
                      <a:r>
                        <a:rPr lang="en-US" sz="900" u="none" strike="noStrike">
                          <a:effectLst/>
                        </a:rPr>
                        <a:t>% ha of the MU properties assessed</a:t>
                      </a:r>
                      <a:endParaRPr lang="en-US"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36.00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7.02</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3.40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350132935"/>
                  </a:ext>
                </a:extLst>
              </a:tr>
              <a:tr h="187235">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438846704"/>
                  </a:ext>
                </a:extLst>
              </a:tr>
              <a:tr h="187235">
                <a:tc>
                  <a:txBody>
                    <a:bodyPr/>
                    <a:lstStyle/>
                    <a:p>
                      <a:pPr algn="l" fontAlgn="b"/>
                      <a:r>
                        <a:rPr lang="en-NZ" sz="900" u="none" strike="noStrike">
                          <a:effectLst/>
                        </a:rPr>
                        <a:t>Total assessed to date</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t"/>
                      <a:r>
                        <a:rPr lang="en-NZ" sz="900" u="none" strike="noStrike">
                          <a:effectLst/>
                        </a:rPr>
                        <a:t>110</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t"/>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t"/>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1390278816"/>
                  </a:ext>
                </a:extLst>
              </a:tr>
              <a:tr h="187235">
                <a:tc>
                  <a:txBody>
                    <a:bodyPr/>
                    <a:lstStyle/>
                    <a:p>
                      <a:pPr algn="l" fontAlgn="b"/>
                      <a:r>
                        <a:rPr lang="en-US" sz="900" u="none" strike="noStrike">
                          <a:effectLst/>
                        </a:rPr>
                        <a:t>Number of properties clear of species</a:t>
                      </a:r>
                      <a:endParaRPr lang="en-US"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t"/>
                      <a:r>
                        <a:rPr lang="en-NZ" sz="900" u="none" strike="noStrike">
                          <a:effectLst/>
                        </a:rPr>
                        <a:t>72</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r" fontAlgn="t"/>
                      <a:r>
                        <a:rPr lang="en-NZ" sz="900" u="none" strike="noStrike">
                          <a:effectLst/>
                        </a:rPr>
                        <a:t>74</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t"/>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r" fontAlgn="t"/>
                      <a:r>
                        <a:rPr lang="en-NZ" sz="900" u="none" strike="noStrike">
                          <a:effectLst/>
                        </a:rPr>
                        <a:t>92</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t"/>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t"/>
                      <a:r>
                        <a:rPr lang="en-NZ" sz="900" u="none" strike="noStrike">
                          <a:effectLst/>
                        </a:rPr>
                        <a:t>97</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t"/>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651030561"/>
                  </a:ext>
                </a:extLst>
              </a:tr>
              <a:tr h="187235">
                <a:tc>
                  <a:txBody>
                    <a:bodyPr/>
                    <a:lstStyle/>
                    <a:p>
                      <a:pPr algn="l" fontAlgn="b"/>
                      <a:r>
                        <a:rPr lang="en-US" sz="900" u="none" strike="noStrike">
                          <a:effectLst/>
                        </a:rPr>
                        <a:t>Number of properties with species</a:t>
                      </a:r>
                      <a:endParaRPr lang="en-US"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t"/>
                      <a:r>
                        <a:rPr lang="en-NZ" sz="900" u="none" strike="noStrike">
                          <a:effectLst/>
                        </a:rPr>
                        <a:t>38</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r" fontAlgn="t"/>
                      <a:r>
                        <a:rPr lang="en-NZ" sz="900" u="none" strike="noStrike">
                          <a:effectLst/>
                        </a:rPr>
                        <a:t>36</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t"/>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r" fontAlgn="t"/>
                      <a:r>
                        <a:rPr lang="en-NZ" sz="900" u="none" strike="noStrike">
                          <a:effectLst/>
                        </a:rPr>
                        <a:t>18</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t"/>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t"/>
                      <a:r>
                        <a:rPr lang="en-NZ" sz="900" u="none" strike="noStrike">
                          <a:effectLst/>
                        </a:rPr>
                        <a:t>13</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t"/>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958849179"/>
                  </a:ext>
                </a:extLst>
              </a:tr>
              <a:tr h="187235">
                <a:tc>
                  <a:txBody>
                    <a:bodyPr/>
                    <a:lstStyle/>
                    <a:p>
                      <a:pPr algn="l" fontAlgn="b"/>
                      <a:r>
                        <a:rPr lang="en-US" sz="900" u="none" strike="noStrike">
                          <a:effectLst/>
                        </a:rPr>
                        <a:t>Total of 391.42 ha on 38 properties</a:t>
                      </a:r>
                      <a:endParaRPr lang="en-US"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t"/>
                      <a:r>
                        <a:rPr lang="en-NZ" sz="900" u="none" strike="noStrike">
                          <a:effectLst/>
                        </a:rPr>
                        <a:t>391.42</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1938905511"/>
                  </a:ext>
                </a:extLst>
              </a:tr>
              <a:tr h="187235">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1564287629"/>
                  </a:ext>
                </a:extLst>
              </a:tr>
              <a:tr h="187235">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3698598465"/>
                  </a:ext>
                </a:extLst>
              </a:tr>
              <a:tr h="187235">
                <a:tc gridSpan="13">
                  <a:txBody>
                    <a:bodyPr/>
                    <a:lstStyle/>
                    <a:p>
                      <a:pPr algn="ctr" fontAlgn="b"/>
                      <a:r>
                        <a:rPr lang="en-US" sz="900" u="none" strike="noStrike">
                          <a:effectLst/>
                        </a:rPr>
                        <a:t>MU-D4 Phase Finish Summary 2019</a:t>
                      </a:r>
                      <a:endParaRPr lang="en-US" sz="900" b="0" i="0" u="none" strike="noStrike">
                        <a:solidFill>
                          <a:srgbClr val="000000"/>
                        </a:solidFill>
                        <a:effectLst/>
                        <a:latin typeface="Calibri" panose="020F0502020204030204" pitchFamily="34" charset="0"/>
                      </a:endParaRPr>
                    </a:p>
                  </a:txBody>
                  <a:tcPr marL="8082" marR="8082" marT="8082"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680408937"/>
                  </a:ext>
                </a:extLst>
              </a:tr>
              <a:tr h="187235">
                <a:tc>
                  <a:txBody>
                    <a:bodyPr/>
                    <a:lstStyle/>
                    <a:p>
                      <a:pPr algn="l" fontAlgn="b"/>
                      <a:r>
                        <a:rPr lang="en-NZ" sz="900" u="none" strike="noStrike">
                          <a:effectLst/>
                        </a:rPr>
                        <a:t>Summary table hectares</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Column1</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BPV</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BPV%</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OMB</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OMB%</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IJA</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WNS</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CAS</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CAS%</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Pampas</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W Pine</a:t>
                      </a:r>
                      <a:endParaRPr lang="en-NZ" sz="900" b="1" i="0" u="none" strike="noStrike">
                        <a:solidFill>
                          <a:srgbClr val="FFFFFF"/>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Jap HS</a:t>
                      </a:r>
                      <a:endParaRPr lang="en-NZ" sz="900" b="1" i="0" u="none" strike="noStrike">
                        <a:solidFill>
                          <a:srgbClr val="FFFFFF"/>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1279066237"/>
                  </a:ext>
                </a:extLst>
              </a:tr>
              <a:tr h="187235">
                <a:tc>
                  <a:txBody>
                    <a:bodyPr/>
                    <a:lstStyle/>
                    <a:p>
                      <a:pPr algn="l" fontAlgn="b"/>
                      <a:r>
                        <a:rPr lang="en-NZ" sz="900" u="none" strike="noStrike">
                          <a:effectLst/>
                        </a:rPr>
                        <a:t>Phase 1</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63.10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42.99%</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11.24</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25.12%</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0.74</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4.74%</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1540489993"/>
                  </a:ext>
                </a:extLst>
              </a:tr>
              <a:tr h="187235">
                <a:tc>
                  <a:txBody>
                    <a:bodyPr/>
                    <a:lstStyle/>
                    <a:p>
                      <a:pPr algn="l" fontAlgn="b"/>
                      <a:r>
                        <a:rPr lang="en-NZ" sz="900" u="none" strike="noStrike">
                          <a:effectLst/>
                        </a:rPr>
                        <a:t>Phase 2</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56.71</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38.64%</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14.51</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32.42%</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11.98</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76.67%</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815640705"/>
                  </a:ext>
                </a:extLst>
              </a:tr>
              <a:tr h="187235">
                <a:tc>
                  <a:txBody>
                    <a:bodyPr/>
                    <a:lstStyle/>
                    <a:p>
                      <a:pPr algn="l" fontAlgn="b"/>
                      <a:r>
                        <a:rPr lang="en-NZ" sz="900" u="none" strike="noStrike">
                          <a:effectLst/>
                        </a:rPr>
                        <a:t>Phase 3</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26.96</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18.37%</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14.50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32.40%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2.74</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17.56%</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4225905056"/>
                  </a:ext>
                </a:extLst>
              </a:tr>
              <a:tr h="187235">
                <a:tc>
                  <a:txBody>
                    <a:bodyPr/>
                    <a:lstStyle/>
                    <a:p>
                      <a:pPr algn="l" fontAlgn="b"/>
                      <a:r>
                        <a:rPr lang="en-NZ" sz="900" u="none" strike="noStrike">
                          <a:effectLst/>
                        </a:rPr>
                        <a:t>Phase 4</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4.50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10.06%</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0.16</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1.04%</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2354720329"/>
                  </a:ext>
                </a:extLst>
              </a:tr>
              <a:tr h="187235">
                <a:tc>
                  <a:txBody>
                    <a:bodyPr/>
                    <a:lstStyle/>
                    <a:p>
                      <a:pPr algn="l" fontAlgn="b"/>
                      <a:r>
                        <a:rPr lang="en-NZ" sz="900" u="none" strike="noStrike">
                          <a:effectLst/>
                        </a:rPr>
                        <a:t>Total ha</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146.77</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44.74</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15.63</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1"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1"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576219686"/>
                  </a:ext>
                </a:extLst>
              </a:tr>
              <a:tr h="187235">
                <a:tc>
                  <a:txBody>
                    <a:bodyPr/>
                    <a:lstStyle/>
                    <a:p>
                      <a:pPr algn="l" fontAlgn="b"/>
                      <a:r>
                        <a:rPr lang="en-US" sz="900" u="none" strike="noStrike">
                          <a:effectLst/>
                        </a:rPr>
                        <a:t>% ha of the MU properties assessed</a:t>
                      </a:r>
                      <a:endParaRPr lang="en-US"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68.00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5.80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1.88</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0.00</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3411404615"/>
                  </a:ext>
                </a:extLst>
              </a:tr>
              <a:tr h="187235">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1987332906"/>
                  </a:ext>
                </a:extLst>
              </a:tr>
              <a:tr h="187235">
                <a:tc>
                  <a:txBody>
                    <a:bodyPr/>
                    <a:lstStyle/>
                    <a:p>
                      <a:pPr algn="l" fontAlgn="b"/>
                      <a:r>
                        <a:rPr lang="en-NZ" sz="900" u="none" strike="noStrike">
                          <a:effectLst/>
                        </a:rPr>
                        <a:t>Total assessed to date</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102</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t"/>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t"/>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929687524"/>
                  </a:ext>
                </a:extLst>
              </a:tr>
              <a:tr h="187235">
                <a:tc>
                  <a:txBody>
                    <a:bodyPr/>
                    <a:lstStyle/>
                    <a:p>
                      <a:pPr algn="l" fontAlgn="b"/>
                      <a:r>
                        <a:rPr lang="en-US" sz="900" u="none" strike="noStrike">
                          <a:effectLst/>
                        </a:rPr>
                        <a:t>Number of properties clear of species</a:t>
                      </a:r>
                      <a:endParaRPr lang="en-US"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71</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71</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87</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90</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1012965354"/>
                  </a:ext>
                </a:extLst>
              </a:tr>
              <a:tr h="187235">
                <a:tc>
                  <a:txBody>
                    <a:bodyPr/>
                    <a:lstStyle/>
                    <a:p>
                      <a:pPr algn="l" fontAlgn="b"/>
                      <a:r>
                        <a:rPr lang="en-US" sz="900" u="none" strike="noStrike">
                          <a:effectLst/>
                        </a:rPr>
                        <a:t>Number of properties with species</a:t>
                      </a:r>
                      <a:endParaRPr lang="en-US"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31</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31</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15</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12</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738515056"/>
                  </a:ext>
                </a:extLst>
              </a:tr>
              <a:tr h="187235">
                <a:tc>
                  <a:txBody>
                    <a:bodyPr/>
                    <a:lstStyle/>
                    <a:p>
                      <a:pPr algn="l" fontAlgn="b"/>
                      <a:r>
                        <a:rPr lang="en-US" sz="900" u="none" strike="noStrike">
                          <a:effectLst/>
                        </a:rPr>
                        <a:t>Total of 237.47 ha on 31 properties</a:t>
                      </a:r>
                      <a:endParaRPr lang="en-US" sz="900" b="0" i="0" u="none" strike="noStrike">
                        <a:solidFill>
                          <a:srgbClr val="000000"/>
                        </a:solidFill>
                        <a:effectLst/>
                        <a:latin typeface="Calibri" panose="020F0502020204030204" pitchFamily="34" charset="0"/>
                      </a:endParaRPr>
                    </a:p>
                  </a:txBody>
                  <a:tcPr marL="8082" marR="8082" marT="8082" marB="0" anchor="b"/>
                </a:tc>
                <a:tc>
                  <a:txBody>
                    <a:bodyPr/>
                    <a:lstStyle/>
                    <a:p>
                      <a:pPr algn="r" fontAlgn="b"/>
                      <a:r>
                        <a:rPr lang="en-NZ" sz="900" u="none" strike="noStrike">
                          <a:effectLst/>
                        </a:rPr>
                        <a:t>237.47</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a:effectLst/>
                        </a:rPr>
                        <a:t> </a:t>
                      </a:r>
                      <a:endParaRPr lang="en-NZ" sz="900" b="0" i="0" u="none" strike="noStrike">
                        <a:solidFill>
                          <a:srgbClr val="000000"/>
                        </a:solidFill>
                        <a:effectLst/>
                        <a:latin typeface="Calibri" panose="020F0502020204030204" pitchFamily="34" charset="0"/>
                      </a:endParaRPr>
                    </a:p>
                  </a:txBody>
                  <a:tcPr marL="8082" marR="8082" marT="8082" marB="0" anchor="b"/>
                </a:tc>
                <a:tc>
                  <a:txBody>
                    <a:bodyPr/>
                    <a:lstStyle/>
                    <a:p>
                      <a:pPr algn="l" fontAlgn="b"/>
                      <a:r>
                        <a:rPr lang="en-NZ" sz="900" u="none" strike="noStrike" dirty="0">
                          <a:effectLst/>
                        </a:rPr>
                        <a:t> </a:t>
                      </a:r>
                      <a:endParaRPr lang="en-NZ" sz="900" b="0" i="0" u="none" strike="noStrike" dirty="0">
                        <a:solidFill>
                          <a:srgbClr val="000000"/>
                        </a:solidFill>
                        <a:effectLst/>
                        <a:latin typeface="Calibri" panose="020F0502020204030204" pitchFamily="34" charset="0"/>
                      </a:endParaRPr>
                    </a:p>
                  </a:txBody>
                  <a:tcPr marL="8082" marR="8082" marT="8082" marB="0" anchor="b"/>
                </a:tc>
                <a:extLst>
                  <a:ext uri="{0D108BD9-81ED-4DB2-BD59-A6C34878D82A}">
                    <a16:rowId xmlns:a16="http://schemas.microsoft.com/office/drawing/2014/main" val="3926611426"/>
                  </a:ext>
                </a:extLst>
              </a:tr>
            </a:tbl>
          </a:graphicData>
        </a:graphic>
      </p:graphicFrame>
      <p:sp>
        <p:nvSpPr>
          <p:cNvPr id="3" name="Title 2">
            <a:extLst>
              <a:ext uri="{FF2B5EF4-FFF2-40B4-BE49-F238E27FC236}">
                <a16:creationId xmlns:a16="http://schemas.microsoft.com/office/drawing/2014/main" id="{E673C639-0097-4D08-A89A-417A5906FD01}"/>
              </a:ext>
            </a:extLst>
          </p:cNvPr>
          <p:cNvSpPr>
            <a:spLocks noGrp="1"/>
          </p:cNvSpPr>
          <p:nvPr>
            <p:ph type="title"/>
          </p:nvPr>
        </p:nvSpPr>
        <p:spPr/>
        <p:txBody>
          <a:bodyPr>
            <a:normAutofit/>
          </a:bodyPr>
          <a:lstStyle/>
          <a:p>
            <a:r>
              <a:rPr lang="en-US" sz="2800" dirty="0"/>
              <a:t>Tables showing the before and after “phase” status of BPV, OMB and CAS on all properties in </a:t>
            </a:r>
            <a:r>
              <a:rPr lang="en-US" sz="2800" dirty="0" err="1"/>
              <a:t>Ligar</a:t>
            </a:r>
            <a:r>
              <a:rPr lang="en-US" sz="2800" dirty="0"/>
              <a:t> Bay to Tata with 3 years of weed control work</a:t>
            </a:r>
            <a:endParaRPr lang="en-NZ" sz="2800" dirty="0"/>
          </a:p>
        </p:txBody>
      </p:sp>
    </p:spTree>
    <p:extLst>
      <p:ext uri="{BB962C8B-B14F-4D97-AF65-F5344CB8AC3E}">
        <p14:creationId xmlns:p14="http://schemas.microsoft.com/office/powerpoint/2010/main" val="1530572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67BC049-A675-4972-86AB-750443895DE4}"/>
              </a:ext>
            </a:extLst>
          </p:cNvPr>
          <p:cNvGraphicFramePr>
            <a:graphicFrameLocks/>
          </p:cNvGraphicFramePr>
          <p:nvPr>
            <p:extLst>
              <p:ext uri="{D42A27DB-BD31-4B8C-83A1-F6EECF244321}">
                <p14:modId xmlns:p14="http://schemas.microsoft.com/office/powerpoint/2010/main" val="2181560069"/>
              </p:ext>
            </p:extLst>
          </p:nvPr>
        </p:nvGraphicFramePr>
        <p:xfrm>
          <a:off x="767407" y="1268760"/>
          <a:ext cx="3513015" cy="5040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D7FC68C0-E145-4DC8-8640-6C909E4905A0}"/>
              </a:ext>
            </a:extLst>
          </p:cNvPr>
          <p:cNvGraphicFramePr>
            <a:graphicFrameLocks/>
          </p:cNvGraphicFramePr>
          <p:nvPr>
            <p:extLst>
              <p:ext uri="{D42A27DB-BD31-4B8C-83A1-F6EECF244321}">
                <p14:modId xmlns:p14="http://schemas.microsoft.com/office/powerpoint/2010/main" val="1413454872"/>
              </p:ext>
            </p:extLst>
          </p:nvPr>
        </p:nvGraphicFramePr>
        <p:xfrm>
          <a:off x="4343766" y="1268760"/>
          <a:ext cx="3567814" cy="5040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F0A5F628-A124-4DAE-88D0-B215AB00F014}"/>
              </a:ext>
            </a:extLst>
          </p:cNvPr>
          <p:cNvGraphicFramePr>
            <a:graphicFrameLocks/>
          </p:cNvGraphicFramePr>
          <p:nvPr>
            <p:extLst>
              <p:ext uri="{D42A27DB-BD31-4B8C-83A1-F6EECF244321}">
                <p14:modId xmlns:p14="http://schemas.microsoft.com/office/powerpoint/2010/main" val="2147090091"/>
              </p:ext>
            </p:extLst>
          </p:nvPr>
        </p:nvGraphicFramePr>
        <p:xfrm>
          <a:off x="8112225" y="1268760"/>
          <a:ext cx="3470176"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4">
            <a:extLst>
              <a:ext uri="{FF2B5EF4-FFF2-40B4-BE49-F238E27FC236}">
                <a16:creationId xmlns:a16="http://schemas.microsoft.com/office/drawing/2014/main" id="{5C43D077-90D7-4662-B00D-3E3E2DB4EADB}"/>
              </a:ext>
            </a:extLst>
          </p:cNvPr>
          <p:cNvSpPr>
            <a:spLocks noGrp="1"/>
          </p:cNvSpPr>
          <p:nvPr>
            <p:ph type="title"/>
          </p:nvPr>
        </p:nvSpPr>
        <p:spPr/>
        <p:txBody>
          <a:bodyPr>
            <a:normAutofit/>
          </a:bodyPr>
          <a:lstStyle/>
          <a:p>
            <a:r>
              <a:rPr lang="en-US" sz="2800" dirty="0"/>
              <a:t>Graphs showing the before and after “phase” status of BPV, OMB and CAS on all properties in </a:t>
            </a:r>
            <a:r>
              <a:rPr lang="en-US" sz="2800" dirty="0" err="1"/>
              <a:t>Ligar</a:t>
            </a:r>
            <a:r>
              <a:rPr lang="en-US" sz="2800" dirty="0"/>
              <a:t> Bay to Tata with 3 years of weed control work </a:t>
            </a:r>
            <a:endParaRPr lang="en-NZ" sz="2800" dirty="0"/>
          </a:p>
        </p:txBody>
      </p:sp>
    </p:spTree>
    <p:extLst>
      <p:ext uri="{BB962C8B-B14F-4D97-AF65-F5344CB8AC3E}">
        <p14:creationId xmlns:p14="http://schemas.microsoft.com/office/powerpoint/2010/main" val="2125172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C276-A38F-4F25-9A67-D380F3DCEFFF}"/>
              </a:ext>
            </a:extLst>
          </p:cNvPr>
          <p:cNvSpPr>
            <a:spLocks noGrp="1"/>
          </p:cNvSpPr>
          <p:nvPr>
            <p:ph type="title" idx="4294967295"/>
          </p:nvPr>
        </p:nvSpPr>
        <p:spPr>
          <a:xfrm>
            <a:off x="479376" y="120650"/>
            <a:ext cx="10972800" cy="1143000"/>
          </a:xfrm>
        </p:spPr>
        <p:txBody>
          <a:bodyPr>
            <a:normAutofit/>
          </a:bodyPr>
          <a:lstStyle/>
          <a:p>
            <a:r>
              <a:rPr lang="en-US" sz="2000" b="1" i="0" u="none" strike="noStrike" dirty="0">
                <a:solidFill>
                  <a:srgbClr val="000000"/>
                </a:solidFill>
                <a:effectLst/>
                <a:latin typeface="Calibri" panose="020F0502020204030204" pitchFamily="34" charset="0"/>
              </a:rPr>
              <a:t>MU-D4 - </a:t>
            </a:r>
            <a:r>
              <a:rPr lang="en-US" sz="2000" b="1" i="0" u="none" strike="noStrike" dirty="0" err="1">
                <a:solidFill>
                  <a:srgbClr val="000000"/>
                </a:solidFill>
                <a:effectLst/>
                <a:latin typeface="Calibri" panose="020F0502020204030204" pitchFamily="34" charset="0"/>
              </a:rPr>
              <a:t>Ligar</a:t>
            </a:r>
            <a:r>
              <a:rPr lang="en-US" sz="2000" b="1" i="0" u="none" strike="noStrike" dirty="0">
                <a:solidFill>
                  <a:srgbClr val="000000"/>
                </a:solidFill>
                <a:effectLst/>
                <a:latin typeface="Calibri" panose="020F0502020204030204" pitchFamily="34" charset="0"/>
              </a:rPr>
              <a:t> Bay to Tata areas under varying control involving properties of &gt;1200m2 </a:t>
            </a:r>
            <a:br>
              <a:rPr lang="en-US" sz="4400" b="1" i="0" u="none" strike="noStrike" dirty="0">
                <a:solidFill>
                  <a:srgbClr val="000000"/>
                </a:solidFill>
                <a:effectLst/>
                <a:latin typeface="Calibri" panose="020F0502020204030204" pitchFamily="34" charset="0"/>
              </a:rPr>
            </a:br>
            <a:endParaRPr lang="en-NZ" dirty="0"/>
          </a:p>
        </p:txBody>
      </p:sp>
      <p:graphicFrame>
        <p:nvGraphicFramePr>
          <p:cNvPr id="4" name="Content Placeholder 3">
            <a:extLst>
              <a:ext uri="{FF2B5EF4-FFF2-40B4-BE49-F238E27FC236}">
                <a16:creationId xmlns:a16="http://schemas.microsoft.com/office/drawing/2014/main" id="{634507CF-1E41-4811-BB04-A5FDC8D2E1B3}"/>
              </a:ext>
            </a:extLst>
          </p:cNvPr>
          <p:cNvGraphicFramePr>
            <a:graphicFrameLocks noGrp="1"/>
          </p:cNvGraphicFramePr>
          <p:nvPr>
            <p:ph idx="4294967295"/>
            <p:extLst>
              <p:ext uri="{D42A27DB-BD31-4B8C-83A1-F6EECF244321}">
                <p14:modId xmlns:p14="http://schemas.microsoft.com/office/powerpoint/2010/main" val="4272821844"/>
              </p:ext>
            </p:extLst>
          </p:nvPr>
        </p:nvGraphicFramePr>
        <p:xfrm>
          <a:off x="191344" y="692150"/>
          <a:ext cx="7848871" cy="6145109"/>
        </p:xfrm>
        <a:graphic>
          <a:graphicData uri="http://schemas.openxmlformats.org/drawingml/2006/table">
            <a:tbl>
              <a:tblPr/>
              <a:tblGrid>
                <a:gridCol w="1629283">
                  <a:extLst>
                    <a:ext uri="{9D8B030D-6E8A-4147-A177-3AD203B41FA5}">
                      <a16:colId xmlns:a16="http://schemas.microsoft.com/office/drawing/2014/main" val="2934401127"/>
                    </a:ext>
                  </a:extLst>
                </a:gridCol>
                <a:gridCol w="1629283">
                  <a:extLst>
                    <a:ext uri="{9D8B030D-6E8A-4147-A177-3AD203B41FA5}">
                      <a16:colId xmlns:a16="http://schemas.microsoft.com/office/drawing/2014/main" val="496061074"/>
                    </a:ext>
                  </a:extLst>
                </a:gridCol>
                <a:gridCol w="1297688">
                  <a:extLst>
                    <a:ext uri="{9D8B030D-6E8A-4147-A177-3AD203B41FA5}">
                      <a16:colId xmlns:a16="http://schemas.microsoft.com/office/drawing/2014/main" val="2831042763"/>
                    </a:ext>
                  </a:extLst>
                </a:gridCol>
                <a:gridCol w="544886">
                  <a:extLst>
                    <a:ext uri="{9D8B030D-6E8A-4147-A177-3AD203B41FA5}">
                      <a16:colId xmlns:a16="http://schemas.microsoft.com/office/drawing/2014/main" val="1128882958"/>
                    </a:ext>
                  </a:extLst>
                </a:gridCol>
                <a:gridCol w="2747731">
                  <a:extLst>
                    <a:ext uri="{9D8B030D-6E8A-4147-A177-3AD203B41FA5}">
                      <a16:colId xmlns:a16="http://schemas.microsoft.com/office/drawing/2014/main" val="1876323756"/>
                    </a:ext>
                  </a:extLst>
                </a:gridCol>
              </a:tblGrid>
              <a:tr h="211036">
                <a:tc gridSpan="4">
                  <a:txBody>
                    <a:bodyPr/>
                    <a:lstStyle/>
                    <a:p>
                      <a:pPr algn="l" fontAlgn="t"/>
                      <a:r>
                        <a:rPr lang="en-US" sz="1100" b="1" i="0" u="none" strike="noStrike" dirty="0">
                          <a:solidFill>
                            <a:srgbClr val="000000"/>
                          </a:solidFill>
                          <a:effectLst/>
                          <a:latin typeface="Calibri" panose="020F0502020204030204" pitchFamily="34" charset="0"/>
                        </a:rPr>
                        <a:t>START- MU-D4 - </a:t>
                      </a:r>
                      <a:r>
                        <a:rPr lang="en-US" sz="1100" b="1" i="0" u="none" strike="noStrike" dirty="0" err="1">
                          <a:solidFill>
                            <a:srgbClr val="000000"/>
                          </a:solidFill>
                          <a:effectLst/>
                          <a:latin typeface="Calibri" panose="020F0502020204030204" pitchFamily="34" charset="0"/>
                        </a:rPr>
                        <a:t>Ligar</a:t>
                      </a:r>
                      <a:r>
                        <a:rPr lang="en-US" sz="1100" b="1" i="0" u="none" strike="noStrike" dirty="0">
                          <a:solidFill>
                            <a:srgbClr val="000000"/>
                          </a:solidFill>
                          <a:effectLst/>
                          <a:latin typeface="Calibri" panose="020F0502020204030204" pitchFamily="34" charset="0"/>
                        </a:rPr>
                        <a:t> Bay areas under varying control involving properties of</a:t>
                      </a:r>
                      <a:r>
                        <a:rPr lang="en-US" sz="1200" b="1" i="0" u="none" strike="noStrike" dirty="0">
                          <a:solidFill>
                            <a:srgbClr val="000000"/>
                          </a:solidFill>
                          <a:effectLst/>
                          <a:latin typeface="Calibri" panose="020F0502020204030204" pitchFamily="34" charset="0"/>
                        </a:rPr>
                        <a:t> &gt;1200m2 </a:t>
                      </a:r>
                      <a:endParaRPr lang="en-US" sz="1100" b="1" i="0" u="none" strike="noStrike" dirty="0">
                        <a:solidFill>
                          <a:srgbClr val="000000"/>
                        </a:solidFill>
                        <a:effectLst/>
                        <a:latin typeface="Calibri" panose="020F0502020204030204" pitchFamily="34" charset="0"/>
                      </a:endParaRPr>
                    </a:p>
                  </a:txBody>
                  <a:tcPr marL="5825" marR="5825" marT="5825"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l" fontAlgn="t"/>
                      <a:endParaRPr lang="en-NZ" sz="700" b="0" i="0" u="none" strike="noStrike">
                        <a:solidFill>
                          <a:srgbClr val="000000"/>
                        </a:solidFill>
                        <a:effectLst/>
                        <a:latin typeface="Calibri" panose="020F0502020204030204" pitchFamily="34" charset="0"/>
                      </a:endParaRPr>
                    </a:p>
                  </a:txBody>
                  <a:tcPr marL="5825" marR="5825" marT="5825"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0445446"/>
                  </a:ext>
                </a:extLst>
              </a:tr>
              <a:tr h="614489">
                <a:tc>
                  <a:txBody>
                    <a:bodyPr/>
                    <a:lstStyle/>
                    <a:p>
                      <a:pPr algn="l" fontAlgn="t"/>
                      <a:r>
                        <a:rPr lang="en-NZ" sz="900" b="1" i="0" u="none" strike="noStrike">
                          <a:solidFill>
                            <a:srgbClr val="000000"/>
                          </a:solidFill>
                          <a:effectLst/>
                          <a:latin typeface="Calibri" panose="020F0502020204030204" pitchFamily="34" charset="0"/>
                        </a:rPr>
                        <a:t>MU-D4</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dirty="0">
                          <a:solidFill>
                            <a:srgbClr val="000000"/>
                          </a:solidFill>
                          <a:effectLst/>
                          <a:latin typeface="Calibri" panose="020F0502020204030204" pitchFamily="34" charset="0"/>
                        </a:rPr>
                        <a:t>Chart headings along horizontal axis</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dirty="0">
                          <a:solidFill>
                            <a:srgbClr val="000000"/>
                          </a:solidFill>
                          <a:effectLst/>
                          <a:latin typeface="Calibri" panose="020F0502020204030204" pitchFamily="34" charset="0"/>
                        </a:rPr>
                        <a:t>Number of properties. They can be listed in more than one row</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900" b="1" i="0" u="none" strike="noStrike">
                          <a:solidFill>
                            <a:srgbClr val="000000"/>
                          </a:solidFill>
                          <a:effectLst/>
                          <a:latin typeface="Calibri" panose="020F0502020204030204" pitchFamily="34" charset="0"/>
                        </a:rPr>
                        <a:t>Hectares</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900" b="1" i="0" u="none" strike="noStrike" dirty="0">
                          <a:solidFill>
                            <a:srgbClr val="000000"/>
                          </a:solidFill>
                          <a:effectLst/>
                          <a:latin typeface="Calibri" panose="020F0502020204030204" pitchFamily="34" charset="0"/>
                        </a:rPr>
                        <a:t>Comments</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025781"/>
                  </a:ext>
                </a:extLst>
              </a:tr>
              <a:tr h="255373">
                <a:tc>
                  <a:txBody>
                    <a:bodyPr/>
                    <a:lstStyle/>
                    <a:p>
                      <a:pPr algn="l" fontAlgn="t"/>
                      <a:r>
                        <a:rPr lang="en-NZ" sz="900" b="1" i="0" u="none" strike="noStrike">
                          <a:solidFill>
                            <a:srgbClr val="000000"/>
                          </a:solidFill>
                          <a:effectLst/>
                          <a:latin typeface="Calibri" panose="020F0502020204030204" pitchFamily="34" charset="0"/>
                        </a:rPr>
                        <a:t>Area receiving control work</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1100" b="1" i="0" u="none" strike="noStrike">
                          <a:solidFill>
                            <a:srgbClr val="FF0000"/>
                          </a:solidFill>
                          <a:effectLst/>
                          <a:latin typeface="Calibri" panose="020F0502020204030204" pitchFamily="34" charset="0"/>
                        </a:rPr>
                        <a:t>Controlled</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33</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146.88</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900" b="1" i="0" u="none" strike="noStrike">
                          <a:solidFill>
                            <a:srgbClr val="000000"/>
                          </a:solidFill>
                          <a:effectLst/>
                          <a:latin typeface="Calibri" panose="020F0502020204030204" pitchFamily="34" charset="0"/>
                        </a:rPr>
                        <a:t> </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978652"/>
                  </a:ext>
                </a:extLst>
              </a:tr>
              <a:tr h="606510">
                <a:tc>
                  <a:txBody>
                    <a:bodyPr/>
                    <a:lstStyle/>
                    <a:p>
                      <a:pPr algn="l" fontAlgn="t"/>
                      <a:r>
                        <a:rPr lang="en-US" sz="900" b="1" i="0" u="none" strike="noStrike">
                          <a:solidFill>
                            <a:srgbClr val="000000"/>
                          </a:solidFill>
                          <a:effectLst/>
                          <a:latin typeface="Calibri" panose="020F0502020204030204" pitchFamily="34" charset="0"/>
                        </a:rPr>
                        <a:t>Area assumed or known to be clear</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1100" b="1" i="0" u="none" strike="noStrike">
                          <a:solidFill>
                            <a:srgbClr val="FF0000"/>
                          </a:solidFill>
                          <a:effectLst/>
                          <a:latin typeface="Calibri" panose="020F0502020204030204" pitchFamily="34" charset="0"/>
                        </a:rPr>
                        <a:t>Clear</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73</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147.38</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solidFill>
                            <a:srgbClr val="000000"/>
                          </a:solidFill>
                          <a:effectLst/>
                          <a:latin typeface="Calibri" panose="020F0502020204030204" pitchFamily="34" charset="0"/>
                        </a:rPr>
                        <a:t>Includes 90% of Donald Sutton's land which is planted with Manuka and Redwoods. </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6463159"/>
                  </a:ext>
                </a:extLst>
              </a:tr>
              <a:tr h="406999">
                <a:tc>
                  <a:txBody>
                    <a:bodyPr/>
                    <a:lstStyle/>
                    <a:p>
                      <a:pPr algn="l" fontAlgn="t"/>
                      <a:r>
                        <a:rPr lang="en-US" sz="900" b="1" i="0" u="none" strike="noStrike">
                          <a:solidFill>
                            <a:srgbClr val="000000"/>
                          </a:solidFill>
                          <a:effectLst/>
                          <a:latin typeface="Calibri" panose="020F0502020204030204" pitchFamily="34" charset="0"/>
                        </a:rPr>
                        <a:t>Area still to be controlled – subject to funding limits with permission</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1100" b="1" i="0" u="none" strike="noStrike">
                          <a:solidFill>
                            <a:srgbClr val="FF0000"/>
                          </a:solidFill>
                          <a:effectLst/>
                          <a:latin typeface="Calibri" panose="020F0502020204030204" pitchFamily="34" charset="0"/>
                        </a:rPr>
                        <a:t>Still to control</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dirty="0">
                          <a:solidFill>
                            <a:srgbClr val="000000"/>
                          </a:solidFill>
                          <a:effectLst/>
                          <a:latin typeface="Calibri" panose="020F0502020204030204" pitchFamily="34" charset="0"/>
                        </a:rPr>
                        <a:t>3</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109.96</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solidFill>
                            <a:srgbClr val="000000"/>
                          </a:solidFill>
                          <a:effectLst/>
                          <a:latin typeface="Calibri" panose="020F0502020204030204" pitchFamily="34" charset="0"/>
                        </a:rPr>
                        <a:t>Includes 100% of John Stevens’ and  Duncan MacFarlane's + Includes 10% of Donald Sutton's</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687897"/>
                  </a:ext>
                </a:extLst>
              </a:tr>
              <a:tr h="406999">
                <a:tc>
                  <a:txBody>
                    <a:bodyPr/>
                    <a:lstStyle/>
                    <a:p>
                      <a:pPr algn="l" fontAlgn="t"/>
                      <a:r>
                        <a:rPr lang="en-US" sz="900" b="1" i="0" u="none" strike="noStrike">
                          <a:solidFill>
                            <a:srgbClr val="000000"/>
                          </a:solidFill>
                          <a:effectLst/>
                          <a:latin typeface="Calibri" panose="020F0502020204030204" pitchFamily="34" charset="0"/>
                        </a:rPr>
                        <a:t>Area still to be controlled with no permission from landowner</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1100" b="1" i="0" u="none" strike="noStrike">
                          <a:solidFill>
                            <a:srgbClr val="FF0000"/>
                          </a:solidFill>
                          <a:effectLst/>
                          <a:latin typeface="Calibri" panose="020F0502020204030204" pitchFamily="34" charset="0"/>
                        </a:rPr>
                        <a:t>No permission</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1</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44.33</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dirty="0">
                          <a:solidFill>
                            <a:srgbClr val="000000"/>
                          </a:solidFill>
                          <a:effectLst/>
                          <a:latin typeface="Calibri" panose="020F0502020204030204" pitchFamily="34" charset="0"/>
                        </a:rPr>
                        <a:t>Tata Headland 100% no control allowed of BPV by owners.</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1774279"/>
                  </a:ext>
                </a:extLst>
              </a:tr>
              <a:tr h="406999">
                <a:tc>
                  <a:txBody>
                    <a:bodyPr/>
                    <a:lstStyle/>
                    <a:p>
                      <a:pPr algn="l" fontAlgn="t"/>
                      <a:r>
                        <a:rPr lang="en-US" sz="900" b="1" i="0" u="none" strike="noStrike">
                          <a:solidFill>
                            <a:srgbClr val="000000"/>
                          </a:solidFill>
                          <a:effectLst/>
                          <a:latin typeface="Calibri" panose="020F0502020204030204" pitchFamily="34" charset="0"/>
                        </a:rPr>
                        <a:t>Total area in MU (all properties of &gt;1200m2)</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900" b="1" i="0" u="none" strike="noStrike">
                          <a:solidFill>
                            <a:srgbClr val="000000"/>
                          </a:solidFill>
                          <a:effectLst/>
                          <a:latin typeface="Calibri" panose="020F0502020204030204" pitchFamily="34" charset="0"/>
                        </a:rPr>
                        <a:t> </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900" b="1" i="0" u="none" strike="noStrike">
                          <a:solidFill>
                            <a:srgbClr val="000000"/>
                          </a:solidFill>
                          <a:effectLst/>
                          <a:latin typeface="Calibri" panose="020F0502020204030204" pitchFamily="34" charset="0"/>
                        </a:rPr>
                        <a:t> </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448.55</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dirty="0">
                          <a:solidFill>
                            <a:srgbClr val="000000"/>
                          </a:solidFill>
                          <a:effectLst/>
                          <a:latin typeface="Calibri" panose="020F0502020204030204" pitchFamily="34" charset="0"/>
                        </a:rPr>
                        <a:t>This should come from the TDC property list and be the same as the total of the 4 other rows.</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8947789"/>
                  </a:ext>
                </a:extLst>
              </a:tr>
              <a:tr h="159607">
                <a:tc>
                  <a:txBody>
                    <a:bodyPr/>
                    <a:lstStyle/>
                    <a:p>
                      <a:pPr algn="l" fontAlgn="t"/>
                      <a:endParaRPr lang="en-NZ" sz="700" b="0" i="0" u="none" strike="noStrike">
                        <a:solidFill>
                          <a:srgbClr val="000000"/>
                        </a:solidFill>
                        <a:effectLst/>
                        <a:latin typeface="Calibri" panose="020F0502020204030204" pitchFamily="34" charset="0"/>
                      </a:endParaRPr>
                    </a:p>
                  </a:txBody>
                  <a:tcPr marL="5825" marR="5825" marT="5825"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t"/>
                      <a:endParaRPr lang="en-NZ" sz="700" b="0" i="0" u="none" strike="noStrike">
                        <a:solidFill>
                          <a:srgbClr val="000000"/>
                        </a:solidFill>
                        <a:effectLst/>
                        <a:latin typeface="Calibri" panose="020F0502020204030204" pitchFamily="34" charset="0"/>
                      </a:endParaRPr>
                    </a:p>
                  </a:txBody>
                  <a:tcPr marL="5825" marR="5825" marT="5825"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t"/>
                      <a:endParaRPr lang="en-NZ" sz="700" b="0" i="0" u="none" strike="noStrike">
                        <a:solidFill>
                          <a:srgbClr val="000000"/>
                        </a:solidFill>
                        <a:effectLst/>
                        <a:latin typeface="Calibri" panose="020F0502020204030204" pitchFamily="34" charset="0"/>
                      </a:endParaRPr>
                    </a:p>
                  </a:txBody>
                  <a:tcPr marL="5825" marR="5825" marT="5825"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t"/>
                      <a:endParaRPr lang="en-NZ" sz="700" b="0" i="0" u="none" strike="noStrike">
                        <a:solidFill>
                          <a:srgbClr val="000000"/>
                        </a:solidFill>
                        <a:effectLst/>
                        <a:latin typeface="Calibri" panose="020F0502020204030204" pitchFamily="34" charset="0"/>
                      </a:endParaRPr>
                    </a:p>
                  </a:txBody>
                  <a:tcPr marL="5825" marR="5825" marT="5825"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t"/>
                      <a:endParaRPr lang="en-NZ" sz="700" b="0" i="0" u="none" strike="noStrike">
                        <a:solidFill>
                          <a:srgbClr val="000000"/>
                        </a:solidFill>
                        <a:effectLst/>
                        <a:latin typeface="Calibri" panose="020F0502020204030204" pitchFamily="34" charset="0"/>
                      </a:endParaRPr>
                    </a:p>
                  </a:txBody>
                  <a:tcPr marL="5825" marR="5825" marT="5825"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15125987"/>
                  </a:ext>
                </a:extLst>
              </a:tr>
              <a:tr h="159607">
                <a:tc>
                  <a:txBody>
                    <a:bodyPr/>
                    <a:lstStyle/>
                    <a:p>
                      <a:pPr algn="l" fontAlgn="t"/>
                      <a:endParaRPr lang="en-NZ" sz="700" b="0" i="0" u="none" strike="noStrike">
                        <a:solidFill>
                          <a:srgbClr val="000000"/>
                        </a:solidFill>
                        <a:effectLst/>
                        <a:latin typeface="Calibri" panose="020F0502020204030204" pitchFamily="34" charset="0"/>
                      </a:endParaRPr>
                    </a:p>
                  </a:txBody>
                  <a:tcPr marL="5825" marR="5825" marT="5825" marB="0">
                    <a:lnL>
                      <a:noFill/>
                    </a:lnL>
                    <a:lnR>
                      <a:noFill/>
                    </a:lnR>
                    <a:lnT>
                      <a:noFill/>
                    </a:lnT>
                    <a:lnB>
                      <a:noFill/>
                    </a:lnB>
                  </a:tcPr>
                </a:tc>
                <a:tc>
                  <a:txBody>
                    <a:bodyPr/>
                    <a:lstStyle/>
                    <a:p>
                      <a:pPr algn="l" fontAlgn="t"/>
                      <a:endParaRPr lang="en-NZ" sz="700" b="0" i="0" u="none" strike="noStrike">
                        <a:solidFill>
                          <a:srgbClr val="000000"/>
                        </a:solidFill>
                        <a:effectLst/>
                        <a:latin typeface="Calibri" panose="020F0502020204030204" pitchFamily="34" charset="0"/>
                      </a:endParaRPr>
                    </a:p>
                  </a:txBody>
                  <a:tcPr marL="5825" marR="5825" marT="5825" marB="0">
                    <a:lnL>
                      <a:noFill/>
                    </a:lnL>
                    <a:lnR>
                      <a:noFill/>
                    </a:lnR>
                    <a:lnT>
                      <a:noFill/>
                    </a:lnT>
                    <a:lnB>
                      <a:noFill/>
                    </a:lnB>
                  </a:tcPr>
                </a:tc>
                <a:tc>
                  <a:txBody>
                    <a:bodyPr/>
                    <a:lstStyle/>
                    <a:p>
                      <a:pPr algn="l" fontAlgn="t"/>
                      <a:endParaRPr lang="en-NZ" sz="700" b="0" i="0" u="none" strike="noStrike">
                        <a:solidFill>
                          <a:srgbClr val="000000"/>
                        </a:solidFill>
                        <a:effectLst/>
                        <a:latin typeface="Calibri" panose="020F0502020204030204" pitchFamily="34" charset="0"/>
                      </a:endParaRPr>
                    </a:p>
                  </a:txBody>
                  <a:tcPr marL="5825" marR="5825" marT="5825" marB="0">
                    <a:lnL>
                      <a:noFill/>
                    </a:lnL>
                    <a:lnR>
                      <a:noFill/>
                    </a:lnR>
                    <a:lnT>
                      <a:noFill/>
                    </a:lnT>
                    <a:lnB>
                      <a:noFill/>
                    </a:lnB>
                  </a:tcPr>
                </a:tc>
                <a:tc>
                  <a:txBody>
                    <a:bodyPr/>
                    <a:lstStyle/>
                    <a:p>
                      <a:pPr algn="l" fontAlgn="t"/>
                      <a:endParaRPr lang="en-NZ" sz="700" b="0" i="0" u="none" strike="noStrike">
                        <a:solidFill>
                          <a:srgbClr val="000000"/>
                        </a:solidFill>
                        <a:effectLst/>
                        <a:latin typeface="Calibri" panose="020F0502020204030204" pitchFamily="34" charset="0"/>
                      </a:endParaRPr>
                    </a:p>
                  </a:txBody>
                  <a:tcPr marL="5825" marR="5825" marT="5825" marB="0">
                    <a:lnL>
                      <a:noFill/>
                    </a:lnL>
                    <a:lnR>
                      <a:noFill/>
                    </a:lnR>
                    <a:lnT>
                      <a:noFill/>
                    </a:lnT>
                    <a:lnB>
                      <a:noFill/>
                    </a:lnB>
                  </a:tcPr>
                </a:tc>
                <a:tc>
                  <a:txBody>
                    <a:bodyPr/>
                    <a:lstStyle/>
                    <a:p>
                      <a:pPr algn="l" fontAlgn="t"/>
                      <a:endParaRPr lang="en-NZ" sz="700" b="0" i="0" u="none" strike="noStrike">
                        <a:solidFill>
                          <a:srgbClr val="000000"/>
                        </a:solidFill>
                        <a:effectLst/>
                        <a:latin typeface="Calibri" panose="020F0502020204030204" pitchFamily="34" charset="0"/>
                      </a:endParaRPr>
                    </a:p>
                  </a:txBody>
                  <a:tcPr marL="5825" marR="5825" marT="5825" marB="0">
                    <a:lnL>
                      <a:noFill/>
                    </a:lnL>
                    <a:lnR>
                      <a:noFill/>
                    </a:lnR>
                    <a:lnT>
                      <a:noFill/>
                    </a:lnT>
                    <a:lnB>
                      <a:noFill/>
                    </a:lnB>
                  </a:tcPr>
                </a:tc>
                <a:extLst>
                  <a:ext uri="{0D108BD9-81ED-4DB2-BD59-A6C34878D82A}">
                    <a16:rowId xmlns:a16="http://schemas.microsoft.com/office/drawing/2014/main" val="4044981339"/>
                  </a:ext>
                </a:extLst>
              </a:tr>
              <a:tr h="255373">
                <a:tc gridSpan="4">
                  <a:txBody>
                    <a:bodyPr/>
                    <a:lstStyle/>
                    <a:p>
                      <a:pPr algn="l" fontAlgn="ctr"/>
                      <a:r>
                        <a:rPr lang="en-US" sz="1100" b="1" i="0" u="none" strike="noStrike">
                          <a:solidFill>
                            <a:srgbClr val="000000"/>
                          </a:solidFill>
                          <a:effectLst/>
                          <a:latin typeface="Calibri" panose="020F0502020204030204" pitchFamily="34" charset="0"/>
                        </a:rPr>
                        <a:t>FINISH MU-D4 - Ligar Bay areas under varying control involving properties of &gt;1200m2</a:t>
                      </a:r>
                    </a:p>
                  </a:txBody>
                  <a:tcPr marL="5825" marR="5825" marT="58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l" fontAlgn="t"/>
                      <a:endParaRPr lang="en-NZ" sz="700" b="0" i="0" u="none" strike="noStrike">
                        <a:solidFill>
                          <a:srgbClr val="000000"/>
                        </a:solidFill>
                        <a:effectLst/>
                        <a:latin typeface="Calibri" panose="020F0502020204030204" pitchFamily="34" charset="0"/>
                      </a:endParaRPr>
                    </a:p>
                  </a:txBody>
                  <a:tcPr marL="5825" marR="5825" marT="5825"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875240"/>
                  </a:ext>
                </a:extLst>
              </a:tr>
              <a:tr h="606510">
                <a:tc>
                  <a:txBody>
                    <a:bodyPr/>
                    <a:lstStyle/>
                    <a:p>
                      <a:pPr algn="l" fontAlgn="t"/>
                      <a:r>
                        <a:rPr lang="en-NZ" sz="900" b="1" i="0" u="none" strike="noStrike">
                          <a:solidFill>
                            <a:srgbClr val="000000"/>
                          </a:solidFill>
                          <a:effectLst/>
                          <a:latin typeface="Calibri" panose="020F0502020204030204" pitchFamily="34" charset="0"/>
                        </a:rPr>
                        <a:t>MU-D4</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solidFill>
                            <a:srgbClr val="000000"/>
                          </a:solidFill>
                          <a:effectLst/>
                          <a:latin typeface="Calibri" panose="020F0502020204030204" pitchFamily="34" charset="0"/>
                        </a:rPr>
                        <a:t>Chart headings along horizontal axis</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solidFill>
                            <a:srgbClr val="000000"/>
                          </a:solidFill>
                          <a:effectLst/>
                          <a:latin typeface="Calibri" panose="020F0502020204030204" pitchFamily="34" charset="0"/>
                        </a:rPr>
                        <a:t>Number of properties. They can be listed in more than one row</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900" b="1" i="0" u="none" strike="noStrike">
                          <a:solidFill>
                            <a:srgbClr val="000000"/>
                          </a:solidFill>
                          <a:effectLst/>
                          <a:latin typeface="Calibri" panose="020F0502020204030204" pitchFamily="34" charset="0"/>
                        </a:rPr>
                        <a:t>Hectares</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900" b="1" i="0" u="none" strike="noStrike">
                          <a:solidFill>
                            <a:srgbClr val="000000"/>
                          </a:solidFill>
                          <a:effectLst/>
                          <a:latin typeface="Calibri" panose="020F0502020204030204" pitchFamily="34" charset="0"/>
                        </a:rPr>
                        <a:t>Comments</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017427"/>
                  </a:ext>
                </a:extLst>
              </a:tr>
              <a:tr h="406999">
                <a:tc>
                  <a:txBody>
                    <a:bodyPr/>
                    <a:lstStyle/>
                    <a:p>
                      <a:pPr algn="l" fontAlgn="t"/>
                      <a:r>
                        <a:rPr lang="en-NZ" sz="900" b="1" i="0" u="none" strike="noStrike">
                          <a:solidFill>
                            <a:srgbClr val="000000"/>
                          </a:solidFill>
                          <a:effectLst/>
                          <a:latin typeface="Calibri" panose="020F0502020204030204" pitchFamily="34" charset="0"/>
                        </a:rPr>
                        <a:t>Area receiving control work</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1100" b="1" i="0" u="none" strike="noStrike">
                          <a:solidFill>
                            <a:srgbClr val="FF0000"/>
                          </a:solidFill>
                          <a:effectLst/>
                          <a:latin typeface="Calibri" panose="020F0502020204030204" pitchFamily="34" charset="0"/>
                        </a:rPr>
                        <a:t>Controlled</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37</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185.42</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solidFill>
                            <a:srgbClr val="000000"/>
                          </a:solidFill>
                          <a:effectLst/>
                          <a:latin typeface="Calibri" panose="020F0502020204030204" pitchFamily="34" charset="0"/>
                        </a:rPr>
                        <a:t>Includes 10% of Donald Suttons land, 30% of John Stevens and 20% of Tata Headland</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677614"/>
                  </a:ext>
                </a:extLst>
              </a:tr>
              <a:tr h="406999">
                <a:tc>
                  <a:txBody>
                    <a:bodyPr/>
                    <a:lstStyle/>
                    <a:p>
                      <a:pPr algn="l" fontAlgn="t"/>
                      <a:r>
                        <a:rPr lang="en-US" sz="900" b="1" i="0" u="none" strike="noStrike">
                          <a:solidFill>
                            <a:srgbClr val="000000"/>
                          </a:solidFill>
                          <a:effectLst/>
                          <a:latin typeface="Calibri" panose="020F0502020204030204" pitchFamily="34" charset="0"/>
                        </a:rPr>
                        <a:t>Area assumed or known to be clear</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1100" b="1" i="0" u="none" strike="noStrike">
                          <a:solidFill>
                            <a:srgbClr val="FF0000"/>
                          </a:solidFill>
                          <a:effectLst/>
                          <a:latin typeface="Calibri" panose="020F0502020204030204" pitchFamily="34" charset="0"/>
                        </a:rPr>
                        <a:t>Clear</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71</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145.1</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solidFill>
                            <a:srgbClr val="000000"/>
                          </a:solidFill>
                          <a:effectLst/>
                          <a:latin typeface="Calibri" panose="020F0502020204030204" pitchFamily="34" charset="0"/>
                        </a:rPr>
                        <a:t>Includes 90% of Donald Suttons land which is planted with Manuka and Redwoods. </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9686993"/>
                  </a:ext>
                </a:extLst>
              </a:tr>
              <a:tr h="406999">
                <a:tc>
                  <a:txBody>
                    <a:bodyPr/>
                    <a:lstStyle/>
                    <a:p>
                      <a:pPr algn="l" fontAlgn="t"/>
                      <a:r>
                        <a:rPr lang="en-US" sz="900" b="1" i="0" u="none" strike="noStrike">
                          <a:solidFill>
                            <a:srgbClr val="000000"/>
                          </a:solidFill>
                          <a:effectLst/>
                          <a:latin typeface="Calibri" panose="020F0502020204030204" pitchFamily="34" charset="0"/>
                        </a:rPr>
                        <a:t>Area still to be controlled – subject to funding limits with permission</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1100" b="1" i="0" u="none" strike="noStrike">
                          <a:solidFill>
                            <a:srgbClr val="FF0000"/>
                          </a:solidFill>
                          <a:effectLst/>
                          <a:latin typeface="Calibri" panose="020F0502020204030204" pitchFamily="34" charset="0"/>
                        </a:rPr>
                        <a:t>Still to control</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2</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82.55</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solidFill>
                            <a:srgbClr val="000000"/>
                          </a:solidFill>
                          <a:effectLst/>
                          <a:latin typeface="Calibri" panose="020F0502020204030204" pitchFamily="34" charset="0"/>
                        </a:rPr>
                        <a:t>Includes 70% of John Stevens’ land and 100%of Duncan McFarlanes’ (due to a lack of track access)  </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887322"/>
                  </a:ext>
                </a:extLst>
              </a:tr>
              <a:tr h="406999">
                <a:tc>
                  <a:txBody>
                    <a:bodyPr/>
                    <a:lstStyle/>
                    <a:p>
                      <a:pPr algn="l" fontAlgn="t"/>
                      <a:r>
                        <a:rPr lang="en-US" sz="900" b="1" i="0" u="none" strike="noStrike">
                          <a:solidFill>
                            <a:srgbClr val="000000"/>
                          </a:solidFill>
                          <a:effectLst/>
                          <a:latin typeface="Calibri" panose="020F0502020204030204" pitchFamily="34" charset="0"/>
                        </a:rPr>
                        <a:t>Area still to be controlled with no permission from landowner</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1100" b="1" i="0" u="none" strike="noStrike">
                          <a:solidFill>
                            <a:srgbClr val="FF0000"/>
                          </a:solidFill>
                          <a:effectLst/>
                          <a:latin typeface="Calibri" panose="020F0502020204030204" pitchFamily="34" charset="0"/>
                        </a:rPr>
                        <a:t>No permission</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1</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35.46</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solidFill>
                            <a:srgbClr val="000000"/>
                          </a:solidFill>
                          <a:effectLst/>
                          <a:latin typeface="Calibri" panose="020F0502020204030204" pitchFamily="34" charset="0"/>
                        </a:rPr>
                        <a:t>Tata Headland 80% no control allowed of BPV by owners.</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2782634"/>
                  </a:ext>
                </a:extLst>
              </a:tr>
              <a:tr h="406999">
                <a:tc>
                  <a:txBody>
                    <a:bodyPr/>
                    <a:lstStyle/>
                    <a:p>
                      <a:pPr algn="l" fontAlgn="t"/>
                      <a:r>
                        <a:rPr lang="en-US" sz="900" b="1" i="0" u="none" strike="noStrike">
                          <a:solidFill>
                            <a:srgbClr val="000000"/>
                          </a:solidFill>
                          <a:effectLst/>
                          <a:latin typeface="Calibri" panose="020F0502020204030204" pitchFamily="34" charset="0"/>
                        </a:rPr>
                        <a:t>Total area in MU (all properties of &gt;1200m2)</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900" b="1" i="0" u="none" strike="noStrike">
                          <a:solidFill>
                            <a:srgbClr val="000000"/>
                          </a:solidFill>
                          <a:effectLst/>
                          <a:latin typeface="Calibri" panose="020F0502020204030204" pitchFamily="34" charset="0"/>
                        </a:rPr>
                        <a:t> </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NZ" sz="900" b="1" i="0" u="none" strike="noStrike">
                          <a:solidFill>
                            <a:srgbClr val="000000"/>
                          </a:solidFill>
                          <a:effectLst/>
                          <a:latin typeface="Calibri" panose="020F0502020204030204" pitchFamily="34" charset="0"/>
                        </a:rPr>
                        <a:t> </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t"/>
                      <a:r>
                        <a:rPr lang="en-NZ" sz="900" b="1" i="0" u="none" strike="noStrike">
                          <a:solidFill>
                            <a:srgbClr val="000000"/>
                          </a:solidFill>
                          <a:effectLst/>
                          <a:latin typeface="Calibri" panose="020F0502020204030204" pitchFamily="34" charset="0"/>
                        </a:rPr>
                        <a:t>448.53</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dirty="0">
                          <a:solidFill>
                            <a:srgbClr val="000000"/>
                          </a:solidFill>
                          <a:effectLst/>
                          <a:latin typeface="Calibri" panose="020F0502020204030204" pitchFamily="34" charset="0"/>
                        </a:rPr>
                        <a:t>This should come from the TDC property list and be the same as the total of the 4 other rows.</a:t>
                      </a:r>
                    </a:p>
                  </a:txBody>
                  <a:tcPr marL="5825" marR="5825" marT="5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144933"/>
                  </a:ext>
                </a:extLst>
              </a:tr>
            </a:tbl>
          </a:graphicData>
        </a:graphic>
      </p:graphicFrame>
      <p:graphicFrame>
        <p:nvGraphicFramePr>
          <p:cNvPr id="7" name="Chart 6">
            <a:extLst>
              <a:ext uri="{FF2B5EF4-FFF2-40B4-BE49-F238E27FC236}">
                <a16:creationId xmlns:a16="http://schemas.microsoft.com/office/drawing/2014/main" id="{F2052658-A790-427E-B664-CF49D4863039}"/>
              </a:ext>
            </a:extLst>
          </p:cNvPr>
          <p:cNvGraphicFramePr>
            <a:graphicFrameLocks/>
          </p:cNvGraphicFramePr>
          <p:nvPr>
            <p:extLst>
              <p:ext uri="{D42A27DB-BD31-4B8C-83A1-F6EECF244321}">
                <p14:modId xmlns:p14="http://schemas.microsoft.com/office/powerpoint/2010/main" val="1774678622"/>
              </p:ext>
            </p:extLst>
          </p:nvPr>
        </p:nvGraphicFramePr>
        <p:xfrm>
          <a:off x="7896200" y="892519"/>
          <a:ext cx="4104456" cy="42646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4541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24097F8-BD07-4799-95E6-E72A87BF1798}"/>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p:blipFill>
        <p:spPr>
          <a:xfrm>
            <a:off x="3863752" y="93586"/>
            <a:ext cx="4761981" cy="6733978"/>
          </a:xfrm>
        </p:spPr>
      </p:pic>
    </p:spTree>
    <p:extLst>
      <p:ext uri="{BB962C8B-B14F-4D97-AF65-F5344CB8AC3E}">
        <p14:creationId xmlns:p14="http://schemas.microsoft.com/office/powerpoint/2010/main" val="1369964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62272E-B6DF-496D-B2F1-FB42787B7095}"/>
              </a:ext>
            </a:extLst>
          </p:cNvPr>
          <p:cNvSpPr>
            <a:spLocks noGrp="1"/>
          </p:cNvSpPr>
          <p:nvPr>
            <p:ph type="title"/>
          </p:nvPr>
        </p:nvSpPr>
        <p:spPr>
          <a:xfrm>
            <a:off x="609599" y="274638"/>
            <a:ext cx="11391055" cy="1138138"/>
          </a:xfrm>
        </p:spPr>
        <p:txBody>
          <a:bodyPr>
            <a:normAutofit/>
          </a:bodyPr>
          <a:lstStyle/>
          <a:p>
            <a:r>
              <a:rPr lang="en-US" sz="2000" b="1" dirty="0"/>
              <a:t>MU-D1 Graph of 4 properties Banana Passion Vine seedling count on Rocklands Road 2010 to June 2021</a:t>
            </a:r>
            <a:endParaRPr lang="en-NZ" sz="2000" dirty="0"/>
          </a:p>
        </p:txBody>
      </p:sp>
      <p:graphicFrame>
        <p:nvGraphicFramePr>
          <p:cNvPr id="4" name="Chart 3">
            <a:extLst>
              <a:ext uri="{FF2B5EF4-FFF2-40B4-BE49-F238E27FC236}">
                <a16:creationId xmlns:a16="http://schemas.microsoft.com/office/drawing/2014/main" id="{F25AA171-255D-420B-9AF1-CC0F09970F33}"/>
              </a:ext>
            </a:extLst>
          </p:cNvPr>
          <p:cNvGraphicFramePr>
            <a:graphicFrameLocks/>
          </p:cNvGraphicFramePr>
          <p:nvPr>
            <p:extLst>
              <p:ext uri="{D42A27DB-BD31-4B8C-83A1-F6EECF244321}">
                <p14:modId xmlns:p14="http://schemas.microsoft.com/office/powerpoint/2010/main" val="2385520650"/>
              </p:ext>
            </p:extLst>
          </p:nvPr>
        </p:nvGraphicFramePr>
        <p:xfrm>
          <a:off x="191345" y="908719"/>
          <a:ext cx="11809312" cy="58326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0408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30AC0-7ECD-9D4D-916B-E10043E29694}"/>
              </a:ext>
            </a:extLst>
          </p:cNvPr>
          <p:cNvSpPr>
            <a:spLocks noGrp="1"/>
          </p:cNvSpPr>
          <p:nvPr>
            <p:ph type="title"/>
          </p:nvPr>
        </p:nvSpPr>
        <p:spPr/>
        <p:txBody>
          <a:bodyPr/>
          <a:lstStyle/>
          <a:p>
            <a:r>
              <a:rPr lang="en-US" dirty="0"/>
              <a:t>Weeds Mapping </a:t>
            </a:r>
          </a:p>
        </p:txBody>
      </p:sp>
      <p:sp>
        <p:nvSpPr>
          <p:cNvPr id="3" name="Content Placeholder 2">
            <a:extLst>
              <a:ext uri="{FF2B5EF4-FFF2-40B4-BE49-F238E27FC236}">
                <a16:creationId xmlns:a16="http://schemas.microsoft.com/office/drawing/2014/main" id="{4AA0F559-E478-6647-A90A-1577982AE5C6}"/>
              </a:ext>
            </a:extLst>
          </p:cNvPr>
          <p:cNvSpPr>
            <a:spLocks noGrp="1"/>
          </p:cNvSpPr>
          <p:nvPr>
            <p:ph idx="1"/>
          </p:nvPr>
        </p:nvSpPr>
        <p:spPr>
          <a:xfrm>
            <a:off x="609600" y="1196752"/>
            <a:ext cx="10972800" cy="5184576"/>
          </a:xfrm>
        </p:spPr>
        <p:txBody>
          <a:bodyPr>
            <a:normAutofit fontScale="92500" lnSpcReduction="10000"/>
          </a:bodyPr>
          <a:lstStyle/>
          <a:p>
            <a:r>
              <a:rPr lang="en-US" dirty="0"/>
              <a:t>PDVET has invested in a new mapping system to streamline </a:t>
            </a:r>
            <a:r>
              <a:rPr lang="en-US"/>
              <a:t>our reporting and save on manual data entry time.</a:t>
            </a:r>
            <a:endParaRPr lang="en-US" dirty="0"/>
          </a:p>
          <a:p>
            <a:r>
              <a:rPr lang="en-US" dirty="0"/>
              <a:t>This is built on ARCGIS.</a:t>
            </a:r>
          </a:p>
          <a:p>
            <a:r>
              <a:rPr lang="en-US" dirty="0" err="1"/>
              <a:t>GeoInsight</a:t>
            </a:r>
            <a:r>
              <a:rPr lang="en-US" dirty="0"/>
              <a:t> – Blenheim, Rob </a:t>
            </a:r>
            <a:r>
              <a:rPr lang="en-US" dirty="0" err="1"/>
              <a:t>Besaans</a:t>
            </a:r>
            <a:r>
              <a:rPr lang="en-US" dirty="0"/>
              <a:t> and Berit Mohr, have built this for PDVET.</a:t>
            </a:r>
          </a:p>
          <a:p>
            <a:r>
              <a:rPr lang="en-US" dirty="0"/>
              <a:t>The mapping system will allow our staff to track in real time all their movements on a property. </a:t>
            </a:r>
          </a:p>
          <a:p>
            <a:r>
              <a:rPr lang="en-US" dirty="0"/>
              <a:t>They can add weed points and areas, hazards, points of interest or any information that may be required to report on, or for future visits.</a:t>
            </a:r>
          </a:p>
          <a:p>
            <a:r>
              <a:rPr lang="en-US" dirty="0"/>
              <a:t>We can flag a property as requiring attention</a:t>
            </a:r>
          </a:p>
          <a:p>
            <a:pPr marL="0" indent="0">
              <a:buNone/>
            </a:pPr>
            <a:endParaRPr lang="en-US" dirty="0"/>
          </a:p>
        </p:txBody>
      </p:sp>
    </p:spTree>
    <p:extLst>
      <p:ext uri="{BB962C8B-B14F-4D97-AF65-F5344CB8AC3E}">
        <p14:creationId xmlns:p14="http://schemas.microsoft.com/office/powerpoint/2010/main" val="1177631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69D3E6-9BD7-034A-A02E-162733228131}"/>
              </a:ext>
            </a:extLst>
          </p:cNvPr>
          <p:cNvSpPr>
            <a:spLocks noGrp="1"/>
          </p:cNvSpPr>
          <p:nvPr>
            <p:ph idx="1"/>
          </p:nvPr>
        </p:nvSpPr>
        <p:spPr>
          <a:xfrm>
            <a:off x="609600" y="404664"/>
            <a:ext cx="10972800" cy="5832648"/>
          </a:xfrm>
        </p:spPr>
        <p:txBody>
          <a:bodyPr>
            <a:normAutofit lnSpcReduction="10000"/>
          </a:bodyPr>
          <a:lstStyle/>
          <a:p>
            <a:r>
              <a:rPr lang="en-US" dirty="0"/>
              <a:t>We can attach photos and files to a property or a project.</a:t>
            </a:r>
          </a:p>
          <a:p>
            <a:r>
              <a:rPr lang="en-US" dirty="0"/>
              <a:t>We can enter timesheets for a property and control sheets, which update the number of pest plants/weeds removed from the property.</a:t>
            </a:r>
          </a:p>
          <a:p>
            <a:r>
              <a:rPr lang="en-US" dirty="0"/>
              <a:t>We can use a live version of the map or we can use an offline version. </a:t>
            </a:r>
          </a:p>
          <a:p>
            <a:r>
              <a:rPr lang="en-US" dirty="0"/>
              <a:t>We can update our team about a property from the office with any information they may need – owner contact details etc. </a:t>
            </a:r>
          </a:p>
          <a:p>
            <a:r>
              <a:rPr lang="en-US" dirty="0"/>
              <a:t>All of this information updates our three dashboards.</a:t>
            </a:r>
          </a:p>
          <a:p>
            <a:r>
              <a:rPr lang="en-US" dirty="0"/>
              <a:t>From the office we can extract data as required to create reports for land owners and funders.</a:t>
            </a:r>
          </a:p>
        </p:txBody>
      </p:sp>
    </p:spTree>
    <p:extLst>
      <p:ext uri="{BB962C8B-B14F-4D97-AF65-F5344CB8AC3E}">
        <p14:creationId xmlns:p14="http://schemas.microsoft.com/office/powerpoint/2010/main" val="1700249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55B2B0-5F96-FC46-863E-8E846E910EDF}"/>
              </a:ext>
            </a:extLst>
          </p:cNvPr>
          <p:cNvSpPr>
            <a:spLocks noGrp="1"/>
          </p:cNvSpPr>
          <p:nvPr>
            <p:ph idx="1"/>
          </p:nvPr>
        </p:nvSpPr>
        <p:spPr>
          <a:xfrm>
            <a:off x="609600" y="188640"/>
            <a:ext cx="10972800" cy="6552727"/>
          </a:xfrm>
        </p:spPr>
        <p:txBody>
          <a:bodyPr/>
          <a:lstStyle/>
          <a:p>
            <a:r>
              <a:rPr lang="en-US" dirty="0"/>
              <a:t>We have embedded a basic view of the map on our website, along with a weeds numbers graph for the public to view.</a:t>
            </a:r>
          </a:p>
          <a:p>
            <a:r>
              <a:rPr lang="en-US" dirty="0"/>
              <a:t>The viewer can click on a map or select a Management unit and the information will be highlighted.</a:t>
            </a:r>
          </a:p>
          <a:p>
            <a:pPr marL="0" indent="0">
              <a:buNone/>
            </a:pPr>
            <a:endParaRPr lang="en-US" dirty="0"/>
          </a:p>
        </p:txBody>
      </p:sp>
      <p:pic>
        <p:nvPicPr>
          <p:cNvPr id="5" name="Picture 4" descr="Map&#10;&#10;Description automatically generated">
            <a:extLst>
              <a:ext uri="{FF2B5EF4-FFF2-40B4-BE49-F238E27FC236}">
                <a16:creationId xmlns:a16="http://schemas.microsoft.com/office/drawing/2014/main" id="{06E23C0A-48AB-BD49-9190-5726266F74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448" y="2348880"/>
            <a:ext cx="8784976" cy="4320480"/>
          </a:xfrm>
          <a:prstGeom prst="rect">
            <a:avLst/>
          </a:prstGeom>
        </p:spPr>
      </p:pic>
    </p:spTree>
    <p:extLst>
      <p:ext uri="{BB962C8B-B14F-4D97-AF65-F5344CB8AC3E}">
        <p14:creationId xmlns:p14="http://schemas.microsoft.com/office/powerpoint/2010/main" val="2099218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84D32E-FF9D-6D43-B9DD-354B41E008D5}"/>
              </a:ext>
            </a:extLst>
          </p:cNvPr>
          <p:cNvSpPr>
            <a:spLocks noGrp="1"/>
          </p:cNvSpPr>
          <p:nvPr>
            <p:ph idx="1"/>
          </p:nvPr>
        </p:nvSpPr>
        <p:spPr>
          <a:xfrm>
            <a:off x="609600" y="332657"/>
            <a:ext cx="10972800" cy="5793508"/>
          </a:xfrm>
        </p:spPr>
        <p:txBody>
          <a:bodyPr/>
          <a:lstStyle/>
          <a:p>
            <a:r>
              <a:rPr lang="en-US" dirty="0"/>
              <a:t>The user can select weeds collected and a graph is shown of all the weeds/pest plants we have collected. They can also toggle through the individual weeds/pest plants on the right side of the screen.</a:t>
            </a:r>
          </a:p>
          <a:p>
            <a:pPr marL="0" indent="0">
              <a:buNone/>
            </a:pPr>
            <a:endParaRPr lang="en-US" dirty="0"/>
          </a:p>
        </p:txBody>
      </p:sp>
      <p:pic>
        <p:nvPicPr>
          <p:cNvPr id="5" name="Picture 4" descr="Chart, waterfall chart&#10;&#10;Description automatically generated">
            <a:extLst>
              <a:ext uri="{FF2B5EF4-FFF2-40B4-BE49-F238E27FC236}">
                <a16:creationId xmlns:a16="http://schemas.microsoft.com/office/drawing/2014/main" id="{068C0CC2-D884-0841-9B1F-88DB91227C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4721" y="2420888"/>
            <a:ext cx="8542557" cy="4274272"/>
          </a:xfrm>
          <a:prstGeom prst="rect">
            <a:avLst/>
          </a:prstGeom>
        </p:spPr>
      </p:pic>
    </p:spTree>
    <p:extLst>
      <p:ext uri="{BB962C8B-B14F-4D97-AF65-F5344CB8AC3E}">
        <p14:creationId xmlns:p14="http://schemas.microsoft.com/office/powerpoint/2010/main" val="2159601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E3735-4F4F-6D48-AEA2-82B00F8C771E}"/>
              </a:ext>
            </a:extLst>
          </p:cNvPr>
          <p:cNvSpPr>
            <a:spLocks noGrp="1"/>
          </p:cNvSpPr>
          <p:nvPr>
            <p:ph idx="1"/>
          </p:nvPr>
        </p:nvSpPr>
        <p:spPr>
          <a:xfrm>
            <a:off x="609600" y="332656"/>
            <a:ext cx="10972800" cy="6192688"/>
          </a:xfrm>
        </p:spPr>
        <p:txBody>
          <a:bodyPr>
            <a:normAutofit lnSpcReduction="10000"/>
          </a:bodyPr>
          <a:lstStyle/>
          <a:p>
            <a:r>
              <a:rPr lang="en-US" dirty="0"/>
              <a:t>From our private dashboard we can run queries – these can range from track lines for a project/property/Management Unit through to time sheets, how many hours were worked on a property or a project. </a:t>
            </a:r>
          </a:p>
          <a:p>
            <a:r>
              <a:rPr lang="en-US" dirty="0"/>
              <a:t>We can select a property and show all the track lines for that property, as well as any weed points/areas. A PDF is created and this can be attached to the report to the property owner or to the funder if part of a bigger project.</a:t>
            </a:r>
          </a:p>
          <a:p>
            <a:r>
              <a:rPr lang="en-US" dirty="0"/>
              <a:t>We can see what properties are flagged for requiring attention and what needs to be done. </a:t>
            </a:r>
          </a:p>
          <a:p>
            <a:r>
              <a:rPr lang="en-US" dirty="0"/>
              <a:t>There are endless possibilities for how this mapping system can be used. It will grow, as we do.</a:t>
            </a:r>
          </a:p>
        </p:txBody>
      </p:sp>
    </p:spTree>
    <p:extLst>
      <p:ext uri="{BB962C8B-B14F-4D97-AF65-F5344CB8AC3E}">
        <p14:creationId xmlns:p14="http://schemas.microsoft.com/office/powerpoint/2010/main" val="3418005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ADFF01B-D860-594C-8FBE-94DA8FF49F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7488" y="141350"/>
            <a:ext cx="9355580" cy="6600018"/>
          </a:xfrm>
        </p:spPr>
      </p:pic>
    </p:spTree>
    <p:extLst>
      <p:ext uri="{BB962C8B-B14F-4D97-AF65-F5344CB8AC3E}">
        <p14:creationId xmlns:p14="http://schemas.microsoft.com/office/powerpoint/2010/main" val="2485634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CE5A3A-799F-8F41-A189-366596637F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6927" y="116632"/>
            <a:ext cx="9390616" cy="6624735"/>
          </a:xfrm>
        </p:spPr>
      </p:pic>
    </p:spTree>
    <p:extLst>
      <p:ext uri="{BB962C8B-B14F-4D97-AF65-F5344CB8AC3E}">
        <p14:creationId xmlns:p14="http://schemas.microsoft.com/office/powerpoint/2010/main" val="3300666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D82081-F362-2040-96A6-9F5E6DB483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456" y="76266"/>
            <a:ext cx="9505056" cy="6705468"/>
          </a:xfrm>
        </p:spPr>
      </p:pic>
    </p:spTree>
    <p:extLst>
      <p:ext uri="{BB962C8B-B14F-4D97-AF65-F5344CB8AC3E}">
        <p14:creationId xmlns:p14="http://schemas.microsoft.com/office/powerpoint/2010/main" val="2236734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420" y="0"/>
            <a:ext cx="10972800" cy="1143000"/>
          </a:xfrm>
        </p:spPr>
        <p:txBody>
          <a:bodyPr/>
          <a:lstStyle/>
          <a:p>
            <a:r>
              <a:rPr lang="en-NZ" b="1" dirty="0"/>
              <a:t>Some statistics </a:t>
            </a:r>
          </a:p>
        </p:txBody>
      </p:sp>
      <p:sp>
        <p:nvSpPr>
          <p:cNvPr id="3" name="Content Placeholder 2"/>
          <p:cNvSpPr>
            <a:spLocks noGrp="1"/>
          </p:cNvSpPr>
          <p:nvPr>
            <p:ph idx="1"/>
          </p:nvPr>
        </p:nvSpPr>
        <p:spPr>
          <a:xfrm>
            <a:off x="551384" y="1268760"/>
            <a:ext cx="10972800" cy="4608512"/>
          </a:xfrm>
        </p:spPr>
        <p:txBody>
          <a:bodyPr>
            <a:normAutofit fontScale="85000" lnSpcReduction="20000"/>
          </a:bodyPr>
          <a:lstStyle/>
          <a:p>
            <a:pPr marL="285750" indent="-285750">
              <a:spcAft>
                <a:spcPts val="600"/>
              </a:spcAft>
              <a:buFont typeface="Arial"/>
              <a:buChar char="•"/>
            </a:pPr>
            <a:r>
              <a:rPr lang="en-NZ" dirty="0"/>
              <a:t>Number of vines and other pest plants and trees killed manually has passed </a:t>
            </a:r>
            <a:r>
              <a:rPr lang="en-NZ" b="1" dirty="0"/>
              <a:t>1,000,000.</a:t>
            </a:r>
            <a:r>
              <a:rPr lang="en-NZ" dirty="0"/>
              <a:t> </a:t>
            </a:r>
            <a:r>
              <a:rPr lang="en-NZ"/>
              <a:t>Including </a:t>
            </a:r>
            <a:r>
              <a:rPr lang="en-NZ" b="1"/>
              <a:t>656,000 </a:t>
            </a:r>
            <a:r>
              <a:rPr lang="en-NZ" b="1" dirty="0"/>
              <a:t>Banana passion vines </a:t>
            </a:r>
            <a:r>
              <a:rPr lang="en-NZ" b="1"/>
              <a:t>and 104,000 </a:t>
            </a:r>
            <a:r>
              <a:rPr lang="en-NZ" b="1" dirty="0"/>
              <a:t>Old mans beard vines</a:t>
            </a:r>
          </a:p>
          <a:p>
            <a:pPr marL="285750" indent="-285750">
              <a:spcAft>
                <a:spcPts val="600"/>
              </a:spcAft>
              <a:buFont typeface="Arial"/>
              <a:buChar char="•"/>
            </a:pPr>
            <a:r>
              <a:rPr lang="en-NZ" dirty="0"/>
              <a:t>Over 700 properties have been assessed. Control work has been done on </a:t>
            </a:r>
            <a:r>
              <a:rPr lang="en-NZ" b="1" dirty="0"/>
              <a:t>over 500</a:t>
            </a:r>
            <a:r>
              <a:rPr lang="en-NZ" dirty="0"/>
              <a:t> private properties</a:t>
            </a:r>
          </a:p>
          <a:p>
            <a:pPr marL="285750" indent="-285750">
              <a:spcAft>
                <a:spcPts val="600"/>
              </a:spcAft>
              <a:buFont typeface="Arial"/>
              <a:buChar char="•"/>
            </a:pPr>
            <a:r>
              <a:rPr lang="en-NZ" dirty="0"/>
              <a:t>Properties mapping database used to store all tracks and data as well as work out properties to be visited.</a:t>
            </a:r>
            <a:endParaRPr lang="en-NZ" b="1" dirty="0"/>
          </a:p>
          <a:p>
            <a:pPr marL="285750" indent="-285750">
              <a:spcAft>
                <a:spcPts val="600"/>
              </a:spcAft>
              <a:buFont typeface="Arial"/>
              <a:buChar char="•"/>
            </a:pPr>
            <a:r>
              <a:rPr lang="en-NZ" dirty="0"/>
              <a:t>Large number of properties go on to manage their own control work. </a:t>
            </a:r>
          </a:p>
          <a:p>
            <a:pPr marL="285750" indent="-285750">
              <a:spcAft>
                <a:spcPts val="600"/>
              </a:spcAft>
              <a:buFont typeface="Arial"/>
              <a:buChar char="•"/>
            </a:pPr>
            <a:r>
              <a:rPr lang="en-NZ" dirty="0"/>
              <a:t>Involvement increases as pest plant infestation levels decrease.</a:t>
            </a:r>
          </a:p>
          <a:p>
            <a:pPr marL="285750" indent="-285750">
              <a:spcAft>
                <a:spcPts val="600"/>
              </a:spcAft>
              <a:buFont typeface="Arial"/>
              <a:buChar char="•"/>
            </a:pPr>
            <a:r>
              <a:rPr lang="en-NZ" dirty="0"/>
              <a:t>June 2015 – Finalist in the Ministry of the Environment Awards – in the Community Leadership category. </a:t>
            </a:r>
          </a:p>
          <a:p>
            <a:pPr marL="0" indent="0">
              <a:buNone/>
            </a:pPr>
            <a:endParaRPr lang="en-NZ" dirty="0"/>
          </a:p>
          <a:p>
            <a:endParaRPr lang="en-NZ" dirty="0"/>
          </a:p>
        </p:txBody>
      </p:sp>
    </p:spTree>
    <p:extLst>
      <p:ext uri="{BB962C8B-B14F-4D97-AF65-F5344CB8AC3E}">
        <p14:creationId xmlns:p14="http://schemas.microsoft.com/office/powerpoint/2010/main" val="160880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985" y="152153"/>
            <a:ext cx="8229600" cy="994122"/>
          </a:xfrm>
        </p:spPr>
        <p:txBody>
          <a:bodyPr>
            <a:normAutofit fontScale="90000"/>
          </a:bodyPr>
          <a:lstStyle/>
          <a:p>
            <a:r>
              <a:rPr lang="en-NZ" b="1" dirty="0"/>
              <a:t>Project De-Vine - Primary Objectives</a:t>
            </a:r>
            <a:endParaRPr lang="en-NZ" dirty="0"/>
          </a:p>
        </p:txBody>
      </p:sp>
      <p:pic>
        <p:nvPicPr>
          <p:cNvPr id="4" name="Content Placeholder 3" descr="BPV.jpg"/>
          <p:cNvPicPr>
            <a:picLocks noChangeAspect="1"/>
          </p:cNvPicPr>
          <p:nvPr/>
        </p:nvPicPr>
        <p:blipFill>
          <a:blip r:embed="rId3" cstate="print">
            <a:extLst>
              <a:ext uri="{28A0092B-C50C-407E-A947-70E740481C1C}">
                <a14:useLocalDpi xmlns:a14="http://schemas.microsoft.com/office/drawing/2010/main" val="0"/>
              </a:ext>
            </a:extLst>
          </a:blip>
          <a:srcRect t="29373" b="29373"/>
          <a:stretch>
            <a:fillRect/>
          </a:stretch>
        </p:blipFill>
        <p:spPr>
          <a:xfrm>
            <a:off x="6384032" y="2492896"/>
            <a:ext cx="5499177" cy="3024335"/>
          </a:xfrm>
          <a:prstGeom prst="rect">
            <a:avLst/>
          </a:prstGeom>
        </p:spPr>
      </p:pic>
      <p:sp>
        <p:nvSpPr>
          <p:cNvPr id="3" name="Content Placeholder 2"/>
          <p:cNvSpPr>
            <a:spLocks noGrp="1"/>
          </p:cNvSpPr>
          <p:nvPr>
            <p:ph idx="1"/>
          </p:nvPr>
        </p:nvSpPr>
        <p:spPr>
          <a:xfrm>
            <a:off x="263352" y="1484785"/>
            <a:ext cx="5832647" cy="5040559"/>
          </a:xfrm>
        </p:spPr>
        <p:txBody>
          <a:bodyPr>
            <a:normAutofit/>
          </a:bodyPr>
          <a:lstStyle/>
          <a:p>
            <a:pPr>
              <a:spcAft>
                <a:spcPts val="600"/>
              </a:spcAft>
            </a:pPr>
            <a:r>
              <a:rPr lang="en-NZ" sz="2500" dirty="0"/>
              <a:t>To control Banana passion vine, Old man's beard and other key invasive plants in Golden Bay. </a:t>
            </a:r>
          </a:p>
          <a:p>
            <a:pPr>
              <a:spcAft>
                <a:spcPts val="600"/>
              </a:spcAft>
            </a:pPr>
            <a:r>
              <a:rPr lang="en-NZ" sz="2500" dirty="0"/>
              <a:t>To form a buffer zone, ‘halo’ around Abel Tasman and Kahurangi National Parks. </a:t>
            </a:r>
          </a:p>
          <a:p>
            <a:pPr>
              <a:spcAft>
                <a:spcPts val="600"/>
              </a:spcAft>
            </a:pPr>
            <a:r>
              <a:rPr lang="en-NZ" sz="2500" dirty="0"/>
              <a:t>To be leaders in innovative and effective methods of community-led regional-scale weed control.</a:t>
            </a:r>
          </a:p>
          <a:p>
            <a:endParaRPr lang="en-NZ" sz="2500" dirty="0"/>
          </a:p>
          <a:p>
            <a:endParaRPr lang="en-NZ" sz="2500" dirty="0"/>
          </a:p>
          <a:p>
            <a:endParaRPr lang="en-NZ" sz="2400" dirty="0"/>
          </a:p>
          <a:p>
            <a:endParaRPr lang="en-NZ" sz="2400" dirty="0"/>
          </a:p>
        </p:txBody>
      </p:sp>
    </p:spTree>
    <p:extLst>
      <p:ext uri="{BB962C8B-B14F-4D97-AF65-F5344CB8AC3E}">
        <p14:creationId xmlns:p14="http://schemas.microsoft.com/office/powerpoint/2010/main" val="3990376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78098"/>
          </a:xfrm>
        </p:spPr>
        <p:txBody>
          <a:bodyPr>
            <a:normAutofit/>
          </a:bodyPr>
          <a:lstStyle/>
          <a:p>
            <a:r>
              <a:rPr lang="en-NZ" b="1" dirty="0"/>
              <a:t>Neighbourhood Weedbusting groups</a:t>
            </a:r>
          </a:p>
        </p:txBody>
      </p:sp>
      <p:sp>
        <p:nvSpPr>
          <p:cNvPr id="3" name="Content Placeholder 2"/>
          <p:cNvSpPr>
            <a:spLocks noGrp="1"/>
          </p:cNvSpPr>
          <p:nvPr>
            <p:ph idx="1"/>
          </p:nvPr>
        </p:nvSpPr>
        <p:spPr>
          <a:xfrm>
            <a:off x="407367" y="1268760"/>
            <a:ext cx="5688633" cy="4896544"/>
          </a:xfrm>
        </p:spPr>
        <p:txBody>
          <a:bodyPr>
            <a:noAutofit/>
          </a:bodyPr>
          <a:lstStyle/>
          <a:p>
            <a:pPr>
              <a:spcBef>
                <a:spcPts val="1176"/>
              </a:spcBef>
              <a:spcAft>
                <a:spcPts val="600"/>
              </a:spcAft>
            </a:pPr>
            <a:r>
              <a:rPr lang="en-NZ" sz="2400" dirty="0"/>
              <a:t>Neighbourhood Weedbusting groups encouraged and supported. </a:t>
            </a:r>
          </a:p>
          <a:p>
            <a:pPr>
              <a:spcBef>
                <a:spcPts val="1176"/>
              </a:spcBef>
              <a:spcAft>
                <a:spcPts val="600"/>
              </a:spcAft>
            </a:pPr>
            <a:r>
              <a:rPr lang="en-NZ" sz="2400" dirty="0"/>
              <a:t>Sponsorship from Nelson Building Society and Cut’n’Paste supplying the gel bottles. </a:t>
            </a:r>
          </a:p>
          <a:p>
            <a:pPr>
              <a:spcBef>
                <a:spcPts val="1176"/>
              </a:spcBef>
              <a:spcAft>
                <a:spcPts val="600"/>
              </a:spcAft>
            </a:pPr>
            <a:r>
              <a:rPr lang="en-NZ" sz="2400" dirty="0"/>
              <a:t>Approach local businesses to fund working bees.</a:t>
            </a:r>
          </a:p>
          <a:p>
            <a:pPr>
              <a:spcBef>
                <a:spcPts val="1176"/>
              </a:spcBef>
              <a:spcAft>
                <a:spcPts val="600"/>
              </a:spcAft>
            </a:pPr>
            <a:r>
              <a:rPr lang="en-NZ" sz="2400" dirty="0"/>
              <a:t>Support outreach groups – eg Mountain bikers on Codgers track - Nelson, Motueka Valley and Marahau Residents Associations.</a:t>
            </a:r>
            <a:endParaRPr lang="en-NZ" sz="2400" b="1" dirty="0"/>
          </a:p>
          <a:p>
            <a:endParaRPr lang="en-NZ" sz="2600" b="1" dirty="0"/>
          </a:p>
        </p:txBody>
      </p:sp>
      <p:pic>
        <p:nvPicPr>
          <p:cNvPr id="4" name="Picture 2" descr="C:\Users\OEM\Documents\PROJECT DE-VINE\Stage 6 RIWAKA OMB planning\Stage 6 Working bees\Project De-Vine Riwaka Working bee Emma Stephen Demonstrating how to Cut and Paste a large Old man's beard 20151031 0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2024" y="1844824"/>
            <a:ext cx="5630372" cy="37444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2374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5B3-2D3C-4363-971F-EED84DBF01EB}"/>
              </a:ext>
            </a:extLst>
          </p:cNvPr>
          <p:cNvSpPr>
            <a:spLocks noGrp="1"/>
          </p:cNvSpPr>
          <p:nvPr>
            <p:ph type="title"/>
          </p:nvPr>
        </p:nvSpPr>
        <p:spPr/>
        <p:txBody>
          <a:bodyPr>
            <a:normAutofit fontScale="90000"/>
          </a:bodyPr>
          <a:lstStyle/>
          <a:p>
            <a:r>
              <a:rPr lang="en-US" dirty="0"/>
              <a:t>Teaching plant identification to volunteers and staff  </a:t>
            </a:r>
            <a:endParaRPr lang="en-NZ" dirty="0"/>
          </a:p>
        </p:txBody>
      </p:sp>
      <p:pic>
        <p:nvPicPr>
          <p:cNvPr id="4" name="Content Placeholder 3" descr="Screen Shot 2018-07-08 at 3.34.08 PM.png">
            <a:extLst>
              <a:ext uri="{FF2B5EF4-FFF2-40B4-BE49-F238E27FC236}">
                <a16:creationId xmlns:a16="http://schemas.microsoft.com/office/drawing/2014/main" id="{4F8A9DD1-85B0-4DF8-9B49-2340C58480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7528" y="1268760"/>
            <a:ext cx="8980306" cy="5373216"/>
          </a:xfrm>
          <a:prstGeom prst="rect">
            <a:avLst/>
          </a:prstGeom>
        </p:spPr>
      </p:pic>
    </p:spTree>
    <p:extLst>
      <p:ext uri="{BB962C8B-B14F-4D97-AF65-F5344CB8AC3E}">
        <p14:creationId xmlns:p14="http://schemas.microsoft.com/office/powerpoint/2010/main" val="1494072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08" y="457201"/>
            <a:ext cx="10972800" cy="1143000"/>
          </a:xfrm>
        </p:spPr>
        <p:txBody>
          <a:bodyPr>
            <a:normAutofit fontScale="90000"/>
          </a:bodyPr>
          <a:lstStyle/>
          <a:p>
            <a:r>
              <a:rPr lang="en-NZ" dirty="0"/>
              <a:t>We count plant and tree species numbers per property and summate – to 31</a:t>
            </a:r>
            <a:r>
              <a:rPr lang="en-NZ" baseline="30000" dirty="0"/>
              <a:t>st</a:t>
            </a:r>
            <a:r>
              <a:rPr lang="en-NZ" dirty="0"/>
              <a:t> July 2021</a:t>
            </a:r>
            <a:br>
              <a:rPr lang="en-NZ" dirty="0"/>
            </a:br>
            <a:endParaRPr lang="en-NZ" dirty="0"/>
          </a:p>
        </p:txBody>
      </p:sp>
      <p:sp>
        <p:nvSpPr>
          <p:cNvPr id="3" name="Text Placeholder 2"/>
          <p:cNvSpPr>
            <a:spLocks noGrp="1"/>
          </p:cNvSpPr>
          <p:nvPr>
            <p:ph type="body" idx="1"/>
          </p:nvPr>
        </p:nvSpPr>
        <p:spPr/>
        <p:txBody>
          <a:bodyPr>
            <a:normAutofit fontScale="92500" lnSpcReduction="10000"/>
          </a:bodyPr>
          <a:lstStyle/>
          <a:p>
            <a:r>
              <a:rPr lang="en-NZ" dirty="0"/>
              <a:t>Banana passion vine</a:t>
            </a:r>
            <a:r>
              <a:rPr lang="en-NZ"/>
              <a:t>: Mature: 196225, Juvenile: 460071              Total: </a:t>
            </a:r>
            <a:r>
              <a:rPr lang="en-NZ" dirty="0"/>
              <a:t>656296</a:t>
            </a:r>
            <a:endParaRPr lang="en-NZ" sz="3200" dirty="0"/>
          </a:p>
          <a:p>
            <a:r>
              <a:rPr lang="en-NZ" dirty="0"/>
              <a:t>Old man’s beard: 104116</a:t>
            </a:r>
            <a:endParaRPr lang="en-NZ" sz="3200" dirty="0"/>
          </a:p>
          <a:p>
            <a:r>
              <a:rPr lang="en-NZ" dirty="0"/>
              <a:t>Climbing asparagus: 18428</a:t>
            </a:r>
            <a:endParaRPr lang="en-NZ" sz="3200" dirty="0"/>
          </a:p>
          <a:p>
            <a:r>
              <a:rPr lang="en-NZ" dirty="0"/>
              <a:t>Woolly nightshade: 37912 </a:t>
            </a:r>
            <a:endParaRPr lang="en-NZ" sz="3200" dirty="0"/>
          </a:p>
          <a:p>
            <a:r>
              <a:rPr lang="en-NZ" dirty="0"/>
              <a:t>Italian / yellow jasmine: 46148</a:t>
            </a:r>
            <a:endParaRPr lang="en-NZ" sz="3200" dirty="0"/>
          </a:p>
          <a:p>
            <a:r>
              <a:rPr lang="en-NZ" dirty="0"/>
              <a:t>Other less common control plants + wilding pines, sycamores (38562) &amp; crack willows (3744): 172242</a:t>
            </a:r>
          </a:p>
          <a:p>
            <a:r>
              <a:rPr lang="en-NZ" sz="4300" b="1" dirty="0"/>
              <a:t>Total to date: 1,035,142</a:t>
            </a:r>
          </a:p>
        </p:txBody>
      </p:sp>
    </p:spTree>
    <p:extLst>
      <p:ext uri="{BB962C8B-B14F-4D97-AF65-F5344CB8AC3E}">
        <p14:creationId xmlns:p14="http://schemas.microsoft.com/office/powerpoint/2010/main" val="4024295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1143000"/>
          </a:xfrm>
        </p:spPr>
        <p:txBody>
          <a:bodyPr/>
          <a:lstStyle/>
          <a:p>
            <a:r>
              <a:rPr lang="en-NZ" b="1" dirty="0"/>
              <a:t>Environmental practice</a:t>
            </a:r>
          </a:p>
        </p:txBody>
      </p:sp>
      <p:sp>
        <p:nvSpPr>
          <p:cNvPr id="3" name="Text Placeholder 2"/>
          <p:cNvSpPr>
            <a:spLocks noGrp="1"/>
          </p:cNvSpPr>
          <p:nvPr>
            <p:ph type="body" idx="1"/>
          </p:nvPr>
        </p:nvSpPr>
        <p:spPr>
          <a:xfrm>
            <a:off x="1199456" y="1134094"/>
            <a:ext cx="5400600" cy="5382344"/>
          </a:xfrm>
        </p:spPr>
        <p:txBody>
          <a:bodyPr>
            <a:normAutofit/>
          </a:bodyPr>
          <a:lstStyle/>
          <a:p>
            <a:pPr>
              <a:spcAft>
                <a:spcPts val="600"/>
              </a:spcAft>
            </a:pPr>
            <a:r>
              <a:rPr lang="en-NZ" dirty="0"/>
              <a:t>Project De-Vine uses Glyphosate with the safe surfactant APG. </a:t>
            </a:r>
          </a:p>
          <a:p>
            <a:pPr>
              <a:spcAft>
                <a:spcPts val="600"/>
              </a:spcAft>
            </a:pPr>
            <a:r>
              <a:rPr lang="en-NZ" dirty="0"/>
              <a:t>We grub out or provide an organic gel of acetic acid and salt from Cut’n’Paste, or other sources, for those not wanting to use chemicals. </a:t>
            </a:r>
          </a:p>
          <a:p>
            <a:endParaRPr lang="en-NZ" dirty="0"/>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1315288"/>
            <a:ext cx="3337520" cy="5037768"/>
          </a:xfrm>
          <a:prstGeom prst="rect">
            <a:avLst/>
          </a:prstGeom>
        </p:spPr>
      </p:pic>
    </p:spTree>
    <p:extLst>
      <p:ext uri="{BB962C8B-B14F-4D97-AF65-F5344CB8AC3E}">
        <p14:creationId xmlns:p14="http://schemas.microsoft.com/office/powerpoint/2010/main" val="1012033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1383" y="374153"/>
            <a:ext cx="11282584" cy="2838823"/>
          </a:xfrm>
        </p:spPr>
      </p:pic>
      <p:sp>
        <p:nvSpPr>
          <p:cNvPr id="5" name="Rectangle 4"/>
          <p:cNvSpPr/>
          <p:nvPr/>
        </p:nvSpPr>
        <p:spPr>
          <a:xfrm>
            <a:off x="551383" y="3212976"/>
            <a:ext cx="11273377" cy="3816429"/>
          </a:xfrm>
          <a:prstGeom prst="rect">
            <a:avLst/>
          </a:prstGeom>
        </p:spPr>
        <p:txBody>
          <a:bodyPr wrap="square">
            <a:spAutoFit/>
          </a:bodyPr>
          <a:lstStyle/>
          <a:p>
            <a:endParaRPr lang="en-NZ" sz="3600" dirty="0"/>
          </a:p>
          <a:p>
            <a:pPr marL="571500" indent="-571500">
              <a:spcBef>
                <a:spcPts val="600"/>
              </a:spcBef>
              <a:spcAft>
                <a:spcPts val="600"/>
              </a:spcAft>
              <a:buFont typeface="Arial"/>
              <a:buChar char="•"/>
            </a:pPr>
            <a:r>
              <a:rPr lang="en-NZ" sz="3200" dirty="0"/>
              <a:t>Project De-Vine participates in wider conservation initiatives for both Golden Bay (Project Mohua) and the top of the South Island (the </a:t>
            </a:r>
            <a:r>
              <a:rPr lang="en-US" sz="3200" b="0" i="0" u="none" strike="noStrike" baseline="0" dirty="0">
                <a:solidFill>
                  <a:srgbClr val="000000"/>
                </a:solidFill>
                <a:latin typeface="Calibri" panose="020F0502020204030204" pitchFamily="34" charset="0"/>
              </a:rPr>
              <a:t>Kotahitanga </a:t>
            </a:r>
            <a:r>
              <a:rPr lang="en-US" sz="3200" b="0" i="0" u="none" strike="noStrike" baseline="0" dirty="0" err="1">
                <a:solidFill>
                  <a:srgbClr val="000000"/>
                </a:solidFill>
                <a:latin typeface="Calibri" panose="020F0502020204030204" pitchFamily="34" charset="0"/>
              </a:rPr>
              <a:t>mō</a:t>
            </a:r>
            <a:r>
              <a:rPr lang="en-US" sz="3200" b="0" i="0" u="none" strike="noStrike" baseline="0" dirty="0">
                <a:solidFill>
                  <a:srgbClr val="000000"/>
                </a:solidFill>
                <a:latin typeface="Calibri" panose="020F0502020204030204" pitchFamily="34" charset="0"/>
              </a:rPr>
              <a:t> </a:t>
            </a:r>
            <a:r>
              <a:rPr lang="en-US" sz="3200" b="0" i="0" u="none" strike="noStrike" baseline="0" dirty="0" err="1">
                <a:solidFill>
                  <a:srgbClr val="000000"/>
                </a:solidFill>
                <a:latin typeface="Calibri" panose="020F0502020204030204" pitchFamily="34" charset="0"/>
              </a:rPr>
              <a:t>te</a:t>
            </a:r>
            <a:r>
              <a:rPr lang="en-US" sz="3200" b="0" i="0" u="none" strike="noStrike" baseline="0" dirty="0">
                <a:solidFill>
                  <a:srgbClr val="000000"/>
                </a:solidFill>
                <a:latin typeface="Calibri" panose="020F0502020204030204" pitchFamily="34" charset="0"/>
              </a:rPr>
              <a:t> </a:t>
            </a:r>
            <a:r>
              <a:rPr lang="en-US" sz="3200" b="0" i="0" u="none" strike="noStrike" baseline="0" dirty="0" err="1">
                <a:solidFill>
                  <a:srgbClr val="000000"/>
                </a:solidFill>
                <a:latin typeface="Calibri" panose="020F0502020204030204" pitchFamily="34" charset="0"/>
              </a:rPr>
              <a:t>Taiao</a:t>
            </a:r>
            <a:r>
              <a:rPr lang="en-US" sz="3200" b="0" i="0" u="none" strike="noStrike" baseline="0" dirty="0">
                <a:solidFill>
                  <a:srgbClr val="000000"/>
                </a:solidFill>
                <a:latin typeface="Calibri" panose="020F0502020204030204" pitchFamily="34" charset="0"/>
              </a:rPr>
              <a:t> Alliance of local government, central government and Iwi</a:t>
            </a:r>
            <a:r>
              <a:rPr lang="en-US" sz="3200" b="0" i="0" u="none" strike="noStrike" baseline="0">
                <a:solidFill>
                  <a:srgbClr val="000000"/>
                </a:solidFill>
                <a:latin typeface="Calibri" panose="020F0502020204030204" pitchFamily="34" charset="0"/>
              </a:rPr>
              <a:t>, who </a:t>
            </a:r>
            <a:r>
              <a:rPr lang="en-US" sz="3200" b="0" i="0" u="none" strike="noStrike" baseline="0" dirty="0">
                <a:solidFill>
                  <a:srgbClr val="000000"/>
                </a:solidFill>
                <a:latin typeface="Calibri" panose="020F0502020204030204" pitchFamily="34" charset="0"/>
              </a:rPr>
              <a:t>have developed a strategy from Kaikoura through </a:t>
            </a:r>
            <a:r>
              <a:rPr lang="en-US" sz="3200" b="0" i="0" u="none" strike="noStrike" baseline="0">
                <a:solidFill>
                  <a:srgbClr val="000000"/>
                </a:solidFill>
                <a:latin typeface="Calibri" panose="020F0502020204030204" pitchFamily="34" charset="0"/>
              </a:rPr>
              <a:t>to Buller</a:t>
            </a:r>
            <a:r>
              <a:rPr lang="en-NZ" sz="3200" dirty="0"/>
              <a:t>).</a:t>
            </a:r>
          </a:p>
          <a:p>
            <a:endParaRPr lang="en-NZ" sz="3600" dirty="0"/>
          </a:p>
        </p:txBody>
      </p:sp>
    </p:spTree>
    <p:extLst>
      <p:ext uri="{BB962C8B-B14F-4D97-AF65-F5344CB8AC3E}">
        <p14:creationId xmlns:p14="http://schemas.microsoft.com/office/powerpoint/2010/main" val="1076132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r>
              <a:rPr lang="en-NZ" sz="3600" b="1" dirty="0"/>
              <a:t>Thank you for your attention</a:t>
            </a:r>
          </a:p>
        </p:txBody>
      </p:sp>
      <p:sp>
        <p:nvSpPr>
          <p:cNvPr id="3" name="Content Placeholder 2"/>
          <p:cNvSpPr>
            <a:spLocks noGrp="1"/>
          </p:cNvSpPr>
          <p:nvPr>
            <p:ph idx="1"/>
          </p:nvPr>
        </p:nvSpPr>
        <p:spPr>
          <a:xfrm>
            <a:off x="263352" y="1268760"/>
            <a:ext cx="5616624" cy="5400600"/>
          </a:xfrm>
        </p:spPr>
        <p:txBody>
          <a:bodyPr>
            <a:normAutofit/>
          </a:bodyPr>
          <a:lstStyle/>
          <a:p>
            <a:endParaRPr lang="en-NZ" dirty="0"/>
          </a:p>
          <a:p>
            <a:endParaRPr lang="en-NZ" dirty="0"/>
          </a:p>
        </p:txBody>
      </p:sp>
      <p:pic>
        <p:nvPicPr>
          <p:cNvPr id="4" name="Picture 3" descr="Chris Rowse Profil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423" y="982621"/>
            <a:ext cx="8487153" cy="5656721"/>
          </a:xfrm>
          <a:prstGeom prst="rect">
            <a:avLst/>
          </a:prstGeom>
        </p:spPr>
      </p:pic>
    </p:spTree>
    <p:extLst>
      <p:ext uri="{BB962C8B-B14F-4D97-AF65-F5344CB8AC3E}">
        <p14:creationId xmlns:p14="http://schemas.microsoft.com/office/powerpoint/2010/main" val="1707242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09600" y="2132856"/>
            <a:ext cx="10972800" cy="3993308"/>
          </a:xfrm>
        </p:spPr>
        <p:txBody>
          <a:bodyPr/>
          <a:lstStyle/>
          <a:p>
            <a:pPr marL="0" indent="0" algn="ctr">
              <a:buNone/>
            </a:pPr>
            <a:r>
              <a:rPr lang="en-NZ" sz="7200" dirty="0"/>
              <a:t>Any questions?</a:t>
            </a:r>
          </a:p>
          <a:p>
            <a:pPr marL="0" indent="0" algn="ctr">
              <a:buNone/>
            </a:pPr>
            <a:r>
              <a:rPr lang="en-NZ" sz="2000" dirty="0"/>
              <a:t>Email us at </a:t>
            </a:r>
            <a:r>
              <a:rPr lang="en-NZ" sz="2000" dirty="0" err="1"/>
              <a:t>admin@pdvet.org.nz</a:t>
            </a:r>
            <a:endParaRPr lang="en-NZ" sz="2000" dirty="0"/>
          </a:p>
          <a:p>
            <a:pPr marL="0" indent="0">
              <a:buNone/>
            </a:pPr>
            <a:endParaRPr lang="en-NZ" dirty="0"/>
          </a:p>
        </p:txBody>
      </p:sp>
    </p:spTree>
    <p:extLst>
      <p:ext uri="{BB962C8B-B14F-4D97-AF65-F5344CB8AC3E}">
        <p14:creationId xmlns:p14="http://schemas.microsoft.com/office/powerpoint/2010/main" val="3943248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EM\Documents\PROJECT DE-VINE\Stage 4 LIGAR - WAINUI\PD4 Photos Tata Peninsula at work Dec 2013+Feb 2014\Tata seacliffs Banana passion vines galore Feb 2014 #00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799" y="1351175"/>
            <a:ext cx="4114428" cy="5485904"/>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OEM\Pictures\PD4=Tata Peninsula + Ratas Nov 2015\Tata Peninsula seacliffs  Cropped to match before photo November 2015 0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106" y="1340768"/>
            <a:ext cx="4041095" cy="54859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524000" y="0"/>
            <a:ext cx="9900592" cy="1340768"/>
          </a:xfrm>
        </p:spPr>
        <p:txBody>
          <a:bodyPr>
            <a:noAutofit/>
          </a:bodyPr>
          <a:lstStyle/>
          <a:p>
            <a:r>
              <a:rPr lang="en-NZ" sz="4000" b="1" dirty="0"/>
              <a:t>Tata Peninsula</a:t>
            </a:r>
            <a:br>
              <a:rPr lang="en-NZ" sz="2400" dirty="0"/>
            </a:br>
            <a:r>
              <a:rPr lang="en-NZ" sz="2400" dirty="0"/>
              <a:t>Rampant Banana passion vine - before and 3 years after – the same location - Rata trees being planted</a:t>
            </a:r>
          </a:p>
        </p:txBody>
      </p:sp>
    </p:spTree>
    <p:extLst>
      <p:ext uri="{BB962C8B-B14F-4D97-AF65-F5344CB8AC3E}">
        <p14:creationId xmlns:p14="http://schemas.microsoft.com/office/powerpoint/2010/main" val="4289870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07568" y="1196753"/>
            <a:ext cx="3630148" cy="5445225"/>
          </a:xfrm>
        </p:spPr>
      </p:pic>
      <p:pic>
        <p:nvPicPr>
          <p:cNvPr id="9" name="Content Placeholder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312025" y="1196753"/>
            <a:ext cx="3618471" cy="5445225"/>
          </a:xfrm>
        </p:spPr>
      </p:pic>
      <p:sp>
        <p:nvSpPr>
          <p:cNvPr id="2" name="TextBox 1"/>
          <p:cNvSpPr txBox="1"/>
          <p:nvPr/>
        </p:nvSpPr>
        <p:spPr>
          <a:xfrm>
            <a:off x="1524000" y="12461"/>
            <a:ext cx="9144000" cy="1323439"/>
          </a:xfrm>
          <a:prstGeom prst="rect">
            <a:avLst/>
          </a:prstGeom>
          <a:noFill/>
        </p:spPr>
        <p:txBody>
          <a:bodyPr wrap="square" rtlCol="0">
            <a:spAutoFit/>
          </a:bodyPr>
          <a:lstStyle/>
          <a:p>
            <a:pPr algn="ctr"/>
            <a:r>
              <a:rPr lang="en-US" sz="4000" b="1" dirty="0"/>
              <a:t>Flagship site: Takaka Hill</a:t>
            </a:r>
          </a:p>
          <a:p>
            <a:pPr algn="ctr"/>
            <a:r>
              <a:rPr lang="en-US" sz="2000" dirty="0"/>
              <a:t>Project De-Vine has worked with New Zealand Transport Agency to control pest vines on the Takaka Hill road.</a:t>
            </a:r>
          </a:p>
        </p:txBody>
      </p:sp>
    </p:spTree>
    <p:extLst>
      <p:ext uri="{BB962C8B-B14F-4D97-AF65-F5344CB8AC3E}">
        <p14:creationId xmlns:p14="http://schemas.microsoft.com/office/powerpoint/2010/main" val="682137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60648"/>
            <a:ext cx="12192000" cy="1143000"/>
          </a:xfrm>
        </p:spPr>
        <p:txBody>
          <a:bodyPr/>
          <a:lstStyle/>
          <a:p>
            <a:r>
              <a:rPr lang="en-NZ" b="1" dirty="0"/>
              <a:t>Key pest plants of interest</a:t>
            </a:r>
          </a:p>
        </p:txBody>
      </p:sp>
      <p:sp>
        <p:nvSpPr>
          <p:cNvPr id="8" name="Content Placeholder 7"/>
          <p:cNvSpPr>
            <a:spLocks noGrp="1"/>
          </p:cNvSpPr>
          <p:nvPr>
            <p:ph idx="1"/>
          </p:nvPr>
        </p:nvSpPr>
        <p:spPr>
          <a:xfrm>
            <a:off x="609600" y="1600201"/>
            <a:ext cx="11103024" cy="4525963"/>
          </a:xfrm>
        </p:spPr>
        <p:txBody>
          <a:bodyPr>
            <a:normAutofit fontScale="92500" lnSpcReduction="10000"/>
          </a:bodyPr>
          <a:lstStyle/>
          <a:p>
            <a:r>
              <a:rPr lang="en-NZ" dirty="0"/>
              <a:t>Banana passion vine - </a:t>
            </a:r>
            <a:r>
              <a:rPr lang="en-NZ" sz="1900" dirty="0">
                <a:solidFill>
                  <a:srgbClr val="000000"/>
                </a:solidFill>
                <a:effectLst/>
                <a:latin typeface="Arial" panose="020B0604020202020204" pitchFamily="34" charset="0"/>
                <a:ea typeface="Arial" panose="020B0604020202020204" pitchFamily="34" charset="0"/>
              </a:rPr>
              <a:t>Sustained Control Pest plant in Golden Bay and Upper Riwaka</a:t>
            </a:r>
            <a:endParaRPr lang="en-NZ" sz="1900" dirty="0"/>
          </a:p>
          <a:p>
            <a:r>
              <a:rPr lang="en-NZ" dirty="0"/>
              <a:t>Old man’s beard - </a:t>
            </a:r>
            <a:r>
              <a:rPr lang="en-NZ" sz="1900" dirty="0">
                <a:solidFill>
                  <a:srgbClr val="000000"/>
                </a:solidFill>
                <a:effectLst/>
                <a:latin typeface="Arial" panose="020B0604020202020204" pitchFamily="34" charset="0"/>
                <a:ea typeface="Arial" panose="020B0604020202020204" pitchFamily="34" charset="0"/>
              </a:rPr>
              <a:t>Sustained Control Pest plant in Golden Bay and Upper Riwaka</a:t>
            </a:r>
            <a:endParaRPr lang="en-NZ" sz="1900" dirty="0"/>
          </a:p>
          <a:p>
            <a:r>
              <a:rPr lang="en-NZ" dirty="0"/>
              <a:t>Climbing asparagus - </a:t>
            </a:r>
            <a:r>
              <a:rPr lang="en-NZ" sz="1900" dirty="0">
                <a:solidFill>
                  <a:srgbClr val="000000"/>
                </a:solidFill>
                <a:effectLst/>
                <a:latin typeface="Arial" panose="020B0604020202020204" pitchFamily="34" charset="0"/>
                <a:ea typeface="Arial" panose="020B0604020202020204" pitchFamily="34" charset="0"/>
              </a:rPr>
              <a:t>Sustained Control Pest plant in Eastern Golden Bay – under review for all Golden Bay</a:t>
            </a:r>
            <a:endParaRPr lang="en-NZ" sz="1900" dirty="0"/>
          </a:p>
          <a:p>
            <a:r>
              <a:rPr lang="en-NZ" dirty="0"/>
              <a:t>Woolly nightshade - </a:t>
            </a:r>
            <a:r>
              <a:rPr lang="en-NZ" sz="1900" dirty="0">
                <a:solidFill>
                  <a:srgbClr val="000000"/>
                </a:solidFill>
                <a:effectLst/>
                <a:latin typeface="Arial" panose="020B0604020202020204" pitchFamily="34" charset="0"/>
                <a:ea typeface="Arial" panose="020B0604020202020204" pitchFamily="34" charset="0"/>
              </a:rPr>
              <a:t>Sustained Control Pest plant for all Golden Bay </a:t>
            </a:r>
            <a:endParaRPr lang="en-NZ" sz="1900" dirty="0"/>
          </a:p>
          <a:p>
            <a:r>
              <a:rPr lang="en-NZ" dirty="0"/>
              <a:t>Purple and White pampas – </a:t>
            </a:r>
            <a:r>
              <a:rPr lang="en-NZ" sz="1900" dirty="0"/>
              <a:t>Deleted as a control plant we continue to control it when we can </a:t>
            </a:r>
          </a:p>
          <a:p>
            <a:r>
              <a:rPr lang="en-NZ" dirty="0"/>
              <a:t>Italian / yellow jasmine - </a:t>
            </a:r>
            <a:r>
              <a:rPr lang="en-NZ" sz="1900" dirty="0">
                <a:solidFill>
                  <a:srgbClr val="000000"/>
                </a:solidFill>
                <a:effectLst/>
                <a:latin typeface="Arial" panose="020B0604020202020204" pitchFamily="34" charset="0"/>
                <a:ea typeface="Arial" panose="020B0604020202020204" pitchFamily="34" charset="0"/>
              </a:rPr>
              <a:t>Sustained Control Pest plant in the Whole Tasman-Nelson Region </a:t>
            </a:r>
            <a:endParaRPr lang="en-NZ" sz="1900" dirty="0"/>
          </a:p>
          <a:p>
            <a:r>
              <a:rPr lang="en-NZ" dirty="0"/>
              <a:t>Other less common control plants eg. Ginger, Madeira vine</a:t>
            </a:r>
          </a:p>
          <a:p>
            <a:r>
              <a:rPr lang="en-NZ" dirty="0"/>
              <a:t>We submit to the reviews of the Regional Pest Management Plan</a:t>
            </a:r>
          </a:p>
        </p:txBody>
      </p:sp>
    </p:spTree>
    <p:extLst>
      <p:ext uri="{BB962C8B-B14F-4D97-AF65-F5344CB8AC3E}">
        <p14:creationId xmlns:p14="http://schemas.microsoft.com/office/powerpoint/2010/main" val="3529107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4963A4-C57F-43EB-A65B-51AA08A2B424}"/>
              </a:ext>
            </a:extLst>
          </p:cNvPr>
          <p:cNvSpPr>
            <a:spLocks noGrp="1"/>
          </p:cNvSpPr>
          <p:nvPr>
            <p:ph type="title"/>
          </p:nvPr>
        </p:nvSpPr>
        <p:spPr/>
        <p:txBody>
          <a:bodyPr/>
          <a:lstStyle/>
          <a:p>
            <a:r>
              <a:rPr lang="en-NZ" dirty="0"/>
              <a:t>Climbing asparagus</a:t>
            </a:r>
          </a:p>
        </p:txBody>
      </p:sp>
      <p:sp>
        <p:nvSpPr>
          <p:cNvPr id="10" name="Text Placeholder 9">
            <a:extLst>
              <a:ext uri="{FF2B5EF4-FFF2-40B4-BE49-F238E27FC236}">
                <a16:creationId xmlns:a16="http://schemas.microsoft.com/office/drawing/2014/main" id="{89125FAC-B2AA-44E0-9627-9621C774A928}"/>
              </a:ext>
            </a:extLst>
          </p:cNvPr>
          <p:cNvSpPr>
            <a:spLocks noGrp="1"/>
          </p:cNvSpPr>
          <p:nvPr>
            <p:ph type="body" sz="quarter" idx="3"/>
          </p:nvPr>
        </p:nvSpPr>
        <p:spPr>
          <a:xfrm>
            <a:off x="6195485" y="1261789"/>
            <a:ext cx="5386917" cy="757237"/>
          </a:xfrm>
        </p:spPr>
        <p:txBody>
          <a:bodyPr>
            <a:normAutofit lnSpcReduction="10000"/>
          </a:bodyPr>
          <a:lstStyle/>
          <a:p>
            <a:r>
              <a:rPr lang="en-US" dirty="0"/>
              <a:t> </a:t>
            </a:r>
            <a:r>
              <a:rPr lang="en-US" sz="2000" dirty="0"/>
              <a:t>Out of control  - Waiheke Island -  but was sprayed effectively</a:t>
            </a:r>
            <a:endParaRPr lang="en-NZ" sz="2000" dirty="0"/>
          </a:p>
        </p:txBody>
      </p:sp>
      <p:pic>
        <p:nvPicPr>
          <p:cNvPr id="13" name="Content Placeholder 12" descr="A large tree in a forest&#10;&#10;Description automatically generated">
            <a:extLst>
              <a:ext uri="{FF2B5EF4-FFF2-40B4-BE49-F238E27FC236}">
                <a16:creationId xmlns:a16="http://schemas.microsoft.com/office/drawing/2014/main" id="{B8C823A3-1226-4399-A57C-01157E51BA38}"/>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3710611" y="2060848"/>
            <a:ext cx="8359469" cy="4702200"/>
          </a:xfrm>
        </p:spPr>
      </p:pic>
      <p:sp>
        <p:nvSpPr>
          <p:cNvPr id="6" name="Content Placeholder 5">
            <a:extLst>
              <a:ext uri="{FF2B5EF4-FFF2-40B4-BE49-F238E27FC236}">
                <a16:creationId xmlns:a16="http://schemas.microsoft.com/office/drawing/2014/main" id="{835C8869-C8E2-408D-925E-E0D261918E13}"/>
              </a:ext>
            </a:extLst>
          </p:cNvPr>
          <p:cNvSpPr>
            <a:spLocks noGrp="1"/>
          </p:cNvSpPr>
          <p:nvPr>
            <p:ph sz="half" idx="2"/>
          </p:nvPr>
        </p:nvSpPr>
        <p:spPr>
          <a:xfrm>
            <a:off x="263352" y="2174875"/>
            <a:ext cx="5386917" cy="3951288"/>
          </a:xfrm>
        </p:spPr>
        <p:txBody>
          <a:bodyPr>
            <a:normAutofit/>
          </a:bodyPr>
          <a:lstStyle/>
          <a:p>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 well-established Climbing </a:t>
            </a:r>
          </a:p>
          <a:p>
            <a:pPr marL="0" indent="0">
              <a:lnSpc>
                <a:spcPct val="120000"/>
              </a:lnSpc>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asparagus plant wrapping </a:t>
            </a:r>
          </a:p>
          <a:p>
            <a:pPr marL="0" indent="0">
              <a:lnSpc>
                <a:spcPct val="120000"/>
              </a:lnSpc>
              <a:buNone/>
            </a:pPr>
            <a:r>
              <a:rPr lang="en-US" sz="1800" b="1" dirty="0">
                <a:latin typeface="Calibri" panose="020F0502020204030204" pitchFamily="34" charset="0"/>
                <a:ea typeface="Calibri" panose="020F0502020204030204" pitchFamily="34" charset="0"/>
                <a:cs typeface="Times New Roman" panose="02020603050405020304" pitchFamily="18" charset="0"/>
              </a:rPr>
              <a:t>i</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tself around a young tree</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endParaRPr lang="en-NZ"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pic>
        <p:nvPicPr>
          <p:cNvPr id="11" name="Picture 10" descr="A person smiling for the camera&#10;&#10;Description automatically generated">
            <a:extLst>
              <a:ext uri="{FF2B5EF4-FFF2-40B4-BE49-F238E27FC236}">
                <a16:creationId xmlns:a16="http://schemas.microsoft.com/office/drawing/2014/main" id="{E7CB3FE8-4BF9-4B55-9945-9386168FFC9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3352" y="1225867"/>
            <a:ext cx="4803449" cy="3457259"/>
          </a:xfrm>
          <a:prstGeom prst="rect">
            <a:avLst/>
          </a:prstGeom>
        </p:spPr>
      </p:pic>
    </p:spTree>
    <p:extLst>
      <p:ext uri="{BB962C8B-B14F-4D97-AF65-F5344CB8AC3E}">
        <p14:creationId xmlns:p14="http://schemas.microsoft.com/office/powerpoint/2010/main" val="2591137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DBBF-6C61-4168-85F5-00F30FA5FF70}"/>
              </a:ext>
            </a:extLst>
          </p:cNvPr>
          <p:cNvSpPr>
            <a:spLocks noGrp="1"/>
          </p:cNvSpPr>
          <p:nvPr>
            <p:ph type="title"/>
          </p:nvPr>
        </p:nvSpPr>
        <p:spPr/>
        <p:txBody>
          <a:bodyPr/>
          <a:lstStyle/>
          <a:p>
            <a:r>
              <a:rPr lang="en-NZ" dirty="0"/>
              <a:t>Woolly nightshade</a:t>
            </a:r>
          </a:p>
        </p:txBody>
      </p:sp>
      <p:pic>
        <p:nvPicPr>
          <p:cNvPr id="8" name="Content Placeholder 7" descr="A close up of a green plant&#10;&#10;Description automatically generated">
            <a:extLst>
              <a:ext uri="{FF2B5EF4-FFF2-40B4-BE49-F238E27FC236}">
                <a16:creationId xmlns:a16="http://schemas.microsoft.com/office/drawing/2014/main" id="{6B2FB258-2E8A-4856-B4E6-C6AB86BDDF1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3589" y="1417638"/>
            <a:ext cx="5858371" cy="4393778"/>
          </a:xfrm>
        </p:spPr>
      </p:pic>
      <p:pic>
        <p:nvPicPr>
          <p:cNvPr id="10" name="Content Placeholder 9" descr="A picture containing outdoor, grass, orange, forest&#10;&#10;Description automatically generated">
            <a:extLst>
              <a:ext uri="{FF2B5EF4-FFF2-40B4-BE49-F238E27FC236}">
                <a16:creationId xmlns:a16="http://schemas.microsoft.com/office/drawing/2014/main" id="{19DBF623-C957-4539-AC97-6578972B355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194218" y="1892516"/>
            <a:ext cx="5566095" cy="4174571"/>
          </a:xfrm>
        </p:spPr>
      </p:pic>
    </p:spTree>
    <p:extLst>
      <p:ext uri="{BB962C8B-B14F-4D97-AF65-F5344CB8AC3E}">
        <p14:creationId xmlns:p14="http://schemas.microsoft.com/office/powerpoint/2010/main" val="2142743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614CA03F1E7745A9535C0994C2B018" ma:contentTypeVersion="7" ma:contentTypeDescription="Create a new document." ma:contentTypeScope="" ma:versionID="a3b898f708a5af8dd0a19980410b12b0">
  <xsd:schema xmlns:xsd="http://www.w3.org/2001/XMLSchema" xmlns:xs="http://www.w3.org/2001/XMLSchema" xmlns:p="http://schemas.microsoft.com/office/2006/metadata/properties" xmlns:ns2="323a5040-f0a1-429e-ba46-8d67f325e41d" xmlns:ns3="ae3115ed-137c-471d-bb59-08a349413017" targetNamespace="http://schemas.microsoft.com/office/2006/metadata/properties" ma:root="true" ma:fieldsID="82c037767cdad7bb0ae8ecde6e350b9f" ns2:_="" ns3:_="">
    <xsd:import namespace="323a5040-f0a1-429e-ba46-8d67f325e41d"/>
    <xsd:import namespace="ae3115ed-137c-471d-bb59-08a34941301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3a5040-f0a1-429e-ba46-8d67f325e41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3115ed-137c-471d-bb59-08a34941301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4A6079-7F59-4166-9AF5-2C5741486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3a5040-f0a1-429e-ba46-8d67f325e41d"/>
    <ds:schemaRef ds:uri="ae3115ed-137c-471d-bb59-08a3494130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0DE113-57A1-4277-B2A2-6EEC58EDEFAC}">
  <ds:schemaRefs>
    <ds:schemaRef ds:uri="http://schemas.microsoft.com/sharepoint/v3/contenttype/forms"/>
  </ds:schemaRefs>
</ds:datastoreItem>
</file>

<file path=customXml/itemProps3.xml><?xml version="1.0" encoding="utf-8"?>
<ds:datastoreItem xmlns:ds="http://schemas.openxmlformats.org/officeDocument/2006/customXml" ds:itemID="{4CA48109-7936-4E9F-9B98-A30EF6471ED2}">
  <ds:schemaRefs>
    <ds:schemaRef ds:uri="http://schemas.microsoft.com/office/2006/documentManagement/types"/>
    <ds:schemaRef ds:uri="http://www.w3.org/XML/1998/namespace"/>
    <ds:schemaRef ds:uri="http://purl.org/dc/terms/"/>
    <ds:schemaRef ds:uri="http://schemas.microsoft.com/office/2006/metadata/properties"/>
    <ds:schemaRef ds:uri="http://schemas.microsoft.com/office/infopath/2007/PartnerControls"/>
    <ds:schemaRef ds:uri="http://purl.org/dc/elements/1.1/"/>
    <ds:schemaRef ds:uri="323a5040-f0a1-429e-ba46-8d67f325e41d"/>
    <ds:schemaRef ds:uri="http://schemas.openxmlformats.org/package/2006/metadata/core-properties"/>
    <ds:schemaRef ds:uri="ae3115ed-137c-471d-bb59-08a349413017"/>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6361</TotalTime>
  <Words>4532</Words>
  <Application>Microsoft Macintosh PowerPoint</Application>
  <PresentationFormat>Widescreen</PresentationFormat>
  <Paragraphs>707</Paragraphs>
  <Slides>46</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Proxima Nova</vt:lpstr>
      <vt:lpstr>Times New Roman</vt:lpstr>
      <vt:lpstr>Wingdings</vt:lpstr>
      <vt:lpstr>Office Theme</vt:lpstr>
      <vt:lpstr>Project De-Vine  Environmental Trust Community led  conservation in action</vt:lpstr>
      <vt:lpstr> </vt:lpstr>
      <vt:lpstr>PowerPoint Presentation</vt:lpstr>
      <vt:lpstr>Project De-Vine - Primary Objectives</vt:lpstr>
      <vt:lpstr>Tata Peninsula Rampant Banana passion vine - before and 3 years after – the same location - Rata trees being planted</vt:lpstr>
      <vt:lpstr>PowerPoint Presentation</vt:lpstr>
      <vt:lpstr>Key pest plants of interest</vt:lpstr>
      <vt:lpstr>Climbing asparagus</vt:lpstr>
      <vt:lpstr>Woolly nightshade</vt:lpstr>
      <vt:lpstr>                                                          Yellow or Italian jasmine</vt:lpstr>
      <vt:lpstr>First funding</vt:lpstr>
      <vt:lpstr>Further funding as a greater area is added</vt:lpstr>
      <vt:lpstr>Recent years</vt:lpstr>
      <vt:lpstr>Model of operation</vt:lpstr>
      <vt:lpstr>Model of Operation </vt:lpstr>
      <vt:lpstr>Multiple partnerships &amp; funders</vt:lpstr>
      <vt:lpstr>How we go about control work.</vt:lpstr>
      <vt:lpstr>Choose a flagship site</vt:lpstr>
      <vt:lpstr>Flagship Site - Tata Peninsula </vt:lpstr>
      <vt:lpstr>Funding a wider area</vt:lpstr>
      <vt:lpstr>PowerPoint Presentation</vt:lpstr>
      <vt:lpstr>PowerPoint Presentation</vt:lpstr>
      <vt:lpstr>Control work - Takaka Hill &amp; Riwaka to Marahau </vt:lpstr>
      <vt:lpstr>Follow up knock down phase with ongoing control.  Our funder for this crucial phase is primarily the Rata Foundation.  We run working bees, in various stages, to activate the local owners in many ongoing control sites.</vt:lpstr>
      <vt:lpstr>Reporting</vt:lpstr>
      <vt:lpstr>PowerPoint Presentation</vt:lpstr>
      <vt:lpstr>Tables showing the before and after “phase” status of BPV, OMB and CAS on all properties in Ligar Bay to Tata with 3 years of weed control work</vt:lpstr>
      <vt:lpstr>Graphs showing the before and after “phase” status of BPV, OMB and CAS on all properties in Ligar Bay to Tata with 3 years of weed control work </vt:lpstr>
      <vt:lpstr>MU-D4 - Ligar Bay to Tata areas under varying control involving properties of &gt;1200m2  </vt:lpstr>
      <vt:lpstr>MU-D1 Graph of 4 properties Banana Passion Vine seedling count on Rocklands Road 2010 to June 2021</vt:lpstr>
      <vt:lpstr>Weeds Mapping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statistics </vt:lpstr>
      <vt:lpstr>Neighbourhood Weedbusting groups</vt:lpstr>
      <vt:lpstr>Teaching plant identification to volunteers and staff  </vt:lpstr>
      <vt:lpstr>We count plant and tree species numbers per property and summate – to 31st July 2021 </vt:lpstr>
      <vt:lpstr>Environmental practice</vt:lpstr>
      <vt:lpstr>PowerPoint Presentation</vt:lpstr>
      <vt:lpstr>Thank you for your attention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Sophie Davies</cp:lastModifiedBy>
  <cp:revision>241</cp:revision>
  <cp:lastPrinted>2018-07-01T20:44:46Z</cp:lastPrinted>
  <dcterms:created xsi:type="dcterms:W3CDTF">2015-11-09T05:08:37Z</dcterms:created>
  <dcterms:modified xsi:type="dcterms:W3CDTF">2021-08-16T01:28:15Z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0x0101009C614CA03F1E7745A9535C0994C2B018</vt:lpwstr>
  </property>
</Properties>
</file>